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Lst>
  <p:notesMasterIdLst>
    <p:notesMasterId r:id="rId12"/>
  </p:notesMasterIdLst>
  <p:handoutMasterIdLst>
    <p:handoutMasterId r:id="rId13"/>
  </p:handoutMasterIdLst>
  <p:sldIdLst>
    <p:sldId id="358" r:id="rId8"/>
    <p:sldId id="342" r:id="rId9"/>
    <p:sldId id="362" r:id="rId10"/>
    <p:sldId id="364" r:id="rId11"/>
  </p:sldIdLst>
  <p:sldSz cx="12192000" cy="6858000"/>
  <p:notesSz cx="6985000" cy="92837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orient="horz" pos="300" userDrawn="1">
          <p15:clr>
            <a:srgbClr val="A4A3A4"/>
          </p15:clr>
        </p15:guide>
        <p15:guide id="3" orient="horz" pos="958" userDrawn="1">
          <p15:clr>
            <a:srgbClr val="A4A3A4"/>
          </p15:clr>
        </p15:guide>
        <p15:guide id="5" orient="horz" pos="4032" userDrawn="1">
          <p15:clr>
            <a:srgbClr val="A4A3A4"/>
          </p15:clr>
        </p15:guide>
        <p15:guide id="6" orient="horz" pos="3906" userDrawn="1">
          <p15:clr>
            <a:srgbClr val="A4A3A4"/>
          </p15:clr>
        </p15:guide>
        <p15:guide id="7" pos="4838" userDrawn="1">
          <p15:clr>
            <a:srgbClr val="A4A3A4"/>
          </p15:clr>
        </p15:guide>
        <p15:guide id="8" pos="279" userDrawn="1">
          <p15:clr>
            <a:srgbClr val="A4A3A4"/>
          </p15:clr>
        </p15:guide>
        <p15:guide id="9" pos="7378" userDrawn="1">
          <p15:clr>
            <a:srgbClr val="A4A3A4"/>
          </p15:clr>
        </p15:guide>
        <p15:guide id="10" pos="1663" userDrawn="1">
          <p15:clr>
            <a:srgbClr val="A4A3A4"/>
          </p15:clr>
        </p15:guide>
        <p15:guide id="11" pos="6085" userDrawn="1">
          <p15:clr>
            <a:srgbClr val="A4A3A4"/>
          </p15:clr>
        </p15:guide>
        <p15:guide id="12" pos="6153" userDrawn="1">
          <p15:clr>
            <a:srgbClr val="A4A3A4"/>
          </p15:clr>
        </p15:guide>
        <p15:guide id="13" pos="4770" userDrawn="1">
          <p15:clr>
            <a:srgbClr val="A4A3A4"/>
          </p15:clr>
        </p15:guide>
        <p15:guide id="14" pos="1799" userDrawn="1">
          <p15:clr>
            <a:srgbClr val="A4A3A4"/>
          </p15:clr>
        </p15:guide>
        <p15:guide id="15" pos="3053" userDrawn="1">
          <p15:clr>
            <a:srgbClr val="A4A3A4"/>
          </p15:clr>
        </p15:guide>
        <p15:guide id="16" pos="354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2082"/>
    <a:srgbClr val="F2F2F2"/>
    <a:srgbClr val="04349E"/>
    <a:srgbClr val="7F35B2"/>
    <a:srgbClr val="E6E6E6"/>
    <a:srgbClr val="D8DBD8"/>
    <a:srgbClr val="C8D7DF"/>
    <a:srgbClr val="C0C0C0"/>
    <a:srgbClr val="D8D7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9FFF8C-26CF-407C-897B-7ACF9C8B4273}" v="32" dt="2023-02-27T16:21:46.449"/>
    <p1510:client id="{D5DC5483-B125-4B1B-A88F-EAAC10BEB034}" v="22" dt="2023-02-27T07:55:59.1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93" d="100"/>
          <a:sy n="93" d="100"/>
        </p:scale>
        <p:origin x="274" y="82"/>
      </p:cViewPr>
      <p:guideLst>
        <p:guide orient="horz" pos="2092"/>
        <p:guide orient="horz" pos="300"/>
        <p:guide orient="horz" pos="958"/>
        <p:guide orient="horz" pos="4032"/>
        <p:guide orient="horz" pos="3906"/>
        <p:guide pos="4838"/>
        <p:guide pos="279"/>
        <p:guide pos="7378"/>
        <p:guide pos="1663"/>
        <p:guide pos="6085"/>
        <p:guide pos="6153"/>
        <p:guide pos="4770"/>
        <p:guide pos="1799"/>
        <p:guide pos="3053"/>
        <p:guide pos="3545"/>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1.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presProps" Target="presProps.xml"/><Relationship Id="rId10" Type="http://schemas.openxmlformats.org/officeDocument/2006/relationships/slide" Target="slides/slide3.xml"/><Relationship Id="rId19"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D301E1B6-3125-48A0-B39B-258A8C29552C}" type="datetimeFigureOut">
              <a:rPr lang="en-US" smtClean="0"/>
              <a:t>2/27/2023</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Tree>
    <p:extLst>
      <p:ext uri="{BB962C8B-B14F-4D97-AF65-F5344CB8AC3E}">
        <p14:creationId xmlns:p14="http://schemas.microsoft.com/office/powerpoint/2010/main" val="1299402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B97DC975-A455-47BB-A68D-520EABF783D0}" type="datetimeFigureOut">
              <a:rPr lang="en-US" smtClean="0"/>
              <a:pPr/>
              <a:t>2/27/2023</a:t>
            </a:fld>
            <a:endParaRPr lang="en-US"/>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A499B0F9-5275-4FDD-BFE5-B9E6F2FD770F}" type="slidenum">
              <a:rPr lang="en-US" smtClean="0"/>
              <a:pPr/>
              <a:t>‹#›</a:t>
            </a:fld>
            <a:endParaRPr lang="en-US"/>
          </a:p>
        </p:txBody>
      </p:sp>
    </p:spTree>
    <p:extLst>
      <p:ext uri="{BB962C8B-B14F-4D97-AF65-F5344CB8AC3E}">
        <p14:creationId xmlns:p14="http://schemas.microsoft.com/office/powerpoint/2010/main" val="7800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99B0F9-5275-4FDD-BFE5-B9E6F2FD770F}" type="slidenum">
              <a:rPr lang="en-US" smtClean="0"/>
              <a:pPr/>
              <a:t>2</a:t>
            </a:fld>
            <a:endParaRPr lang="en-US"/>
          </a:p>
        </p:txBody>
      </p:sp>
    </p:spTree>
    <p:extLst>
      <p:ext uri="{BB962C8B-B14F-4D97-AF65-F5344CB8AC3E}">
        <p14:creationId xmlns:p14="http://schemas.microsoft.com/office/powerpoint/2010/main" val="94532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99B0F9-5275-4FDD-BFE5-B9E6F2FD770F}" type="slidenum">
              <a:rPr lang="en-US" smtClean="0"/>
              <a:pPr/>
              <a:t>3</a:t>
            </a:fld>
            <a:endParaRPr lang="en-US"/>
          </a:p>
        </p:txBody>
      </p:sp>
    </p:spTree>
    <p:extLst>
      <p:ext uri="{BB962C8B-B14F-4D97-AF65-F5344CB8AC3E}">
        <p14:creationId xmlns:p14="http://schemas.microsoft.com/office/powerpoint/2010/main" val="3380493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99B0F9-5275-4FDD-BFE5-B9E6F2FD770F}" type="slidenum">
              <a:rPr lang="en-US" smtClean="0"/>
              <a:pPr/>
              <a:t>4</a:t>
            </a:fld>
            <a:endParaRPr lang="en-US"/>
          </a:p>
        </p:txBody>
      </p:sp>
    </p:spTree>
    <p:extLst>
      <p:ext uri="{BB962C8B-B14F-4D97-AF65-F5344CB8AC3E}">
        <p14:creationId xmlns:p14="http://schemas.microsoft.com/office/powerpoint/2010/main" val="3952184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6F309A9-93A1-D044-A8EB-6BC07D6E46EA}"/>
              </a:ext>
            </a:extLst>
          </p:cNvPr>
          <p:cNvSpPr/>
          <p:nvPr userDrawn="1"/>
        </p:nvSpPr>
        <p:spPr>
          <a:xfrm>
            <a:off x="-2" y="1709569"/>
            <a:ext cx="6096000" cy="2421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457199" y="1839559"/>
            <a:ext cx="5638799" cy="957428"/>
          </a:xfrm>
        </p:spPr>
        <p:txBody>
          <a:bodyPr rIns="228600">
            <a:noAutofit/>
          </a:bodyPr>
          <a:lstStyle>
            <a:lvl1pPr>
              <a:lnSpc>
                <a:spcPct val="100000"/>
              </a:lnSpc>
              <a:defRPr sz="2800" b="0" i="0" baseline="0">
                <a:solidFill>
                  <a:schemeClr val="tx1"/>
                </a:solidFill>
                <a:latin typeface="Times New Roman" panose="02020603050405020304" pitchFamily="18" charset="0"/>
                <a:cs typeface="Times New Roman" panose="02020603050405020304" pitchFamily="18" charset="0"/>
              </a:defRPr>
            </a:lvl1pPr>
          </a:lstStyle>
          <a:p>
            <a:r>
              <a:rPr lang="en-US"/>
              <a:t>Title image slide — click to edit</a:t>
            </a:r>
            <a:br>
              <a:rPr lang="en-US"/>
            </a:br>
            <a:r>
              <a:rPr lang="en-US"/>
              <a:t>second line if needed </a:t>
            </a:r>
          </a:p>
        </p:txBody>
      </p:sp>
      <p:sp>
        <p:nvSpPr>
          <p:cNvPr id="22" name="Text Placeholder 21"/>
          <p:cNvSpPr>
            <a:spLocks noGrp="1"/>
          </p:cNvSpPr>
          <p:nvPr>
            <p:ph type="body" sz="quarter" idx="15" hasCustomPrompt="1"/>
          </p:nvPr>
        </p:nvSpPr>
        <p:spPr>
          <a:xfrm>
            <a:off x="457200" y="2796987"/>
            <a:ext cx="5638800" cy="402123"/>
          </a:xfrm>
        </p:spPr>
        <p:txBody>
          <a:bodyPr rIns="228600"/>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457200" y="3755188"/>
            <a:ext cx="2157454"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457200" y="3248455"/>
            <a:ext cx="5638800" cy="478905"/>
          </a:xfrm>
        </p:spPr>
        <p:txBody>
          <a:bodyPr rIns="228600"/>
          <a:lstStyle>
            <a:lvl1pPr>
              <a:lnSpc>
                <a:spcPts val="1800"/>
              </a:lnSpc>
              <a:spcAft>
                <a:spcPts val="0"/>
              </a:spcAft>
              <a:defRPr sz="1600" b="0"/>
            </a:lvl1pPr>
          </a:lstStyle>
          <a:p>
            <a:pPr lvl="0"/>
            <a:r>
              <a:rPr lang="en-US"/>
              <a:t>Click to add text</a:t>
            </a:r>
          </a:p>
        </p:txBody>
      </p:sp>
      <p:pic>
        <p:nvPicPr>
          <p:cNvPr id="11" name="Picture 10" descr="Icon&#10;&#10;Description automatically generated with low confidence">
            <a:extLst>
              <a:ext uri="{FF2B5EF4-FFF2-40B4-BE49-F238E27FC236}">
                <a16:creationId xmlns:a16="http://schemas.microsoft.com/office/drawing/2014/main" id="{FE3CDAB1-4240-8547-933C-28CD1929C82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7483" y="6407150"/>
            <a:ext cx="647317" cy="208999"/>
          </a:xfrm>
          <a:prstGeom prst="rect">
            <a:avLst/>
          </a:prstGeom>
        </p:spPr>
      </p:pic>
      <p:sp>
        <p:nvSpPr>
          <p:cNvPr id="3" name="Footer Placeholder 2">
            <a:extLst>
              <a:ext uri="{FF2B5EF4-FFF2-40B4-BE49-F238E27FC236}">
                <a16:creationId xmlns:a16="http://schemas.microsoft.com/office/drawing/2014/main" id="{C6253E7D-0D47-AE48-9B01-B63B3175831F}"/>
              </a:ext>
            </a:extLst>
          </p:cNvPr>
          <p:cNvSpPr>
            <a:spLocks noGrp="1"/>
          </p:cNvSpPr>
          <p:nvPr>
            <p:ph type="ftr" sz="quarter" idx="20"/>
          </p:nvPr>
        </p:nvSpPr>
        <p:spPr/>
        <p:txBody>
          <a:bodyPr/>
          <a:lstStyle/>
          <a:p>
            <a:r>
              <a:rPr lang="en-US"/>
              <a:t>© 2022 Willis Towers Watson. All rights reserved. Proprietary and Confidential. For Willis Towers Watson and Willis Towers Watson client use only. Not suitable for unintended purpose or use by unauthorized recipient. </a:t>
            </a:r>
          </a:p>
        </p:txBody>
      </p:sp>
      <p:sp>
        <p:nvSpPr>
          <p:cNvPr id="27" name="Picture Placeholder 26">
            <a:extLst>
              <a:ext uri="{FF2B5EF4-FFF2-40B4-BE49-F238E27FC236}">
                <a16:creationId xmlns:a16="http://schemas.microsoft.com/office/drawing/2014/main" id="{0FBBF78A-A12C-E447-B46D-4748ABA9463B}"/>
              </a:ext>
            </a:extLst>
          </p:cNvPr>
          <p:cNvSpPr>
            <a:spLocks noGrp="1"/>
          </p:cNvSpPr>
          <p:nvPr>
            <p:ph type="pic" sz="quarter" idx="21"/>
          </p:nvPr>
        </p:nvSpPr>
        <p:spPr>
          <a:xfrm>
            <a:off x="1366788" y="332072"/>
            <a:ext cx="10368012" cy="5043636"/>
          </a:xfrm>
          <a:custGeom>
            <a:avLst/>
            <a:gdLst>
              <a:gd name="connsiteX0" fmla="*/ 0 w 10368012"/>
              <a:gd name="connsiteY0" fmla="*/ 0 h 5043636"/>
              <a:gd name="connsiteX1" fmla="*/ 10368012 w 10368012"/>
              <a:gd name="connsiteY1" fmla="*/ 0 h 5043636"/>
              <a:gd name="connsiteX2" fmla="*/ 10368012 w 10368012"/>
              <a:gd name="connsiteY2" fmla="*/ 5043636 h 5043636"/>
              <a:gd name="connsiteX3" fmla="*/ 0 w 10368012"/>
              <a:gd name="connsiteY3" fmla="*/ 5043636 h 5043636"/>
              <a:gd name="connsiteX4" fmla="*/ 0 w 10368012"/>
              <a:gd name="connsiteY4" fmla="*/ 3798863 h 5043636"/>
              <a:gd name="connsiteX5" fmla="*/ 4729210 w 10368012"/>
              <a:gd name="connsiteY5" fmla="*/ 3798863 h 5043636"/>
              <a:gd name="connsiteX6" fmla="*/ 4729210 w 10368012"/>
              <a:gd name="connsiteY6" fmla="*/ 1377496 h 5043636"/>
              <a:gd name="connsiteX7" fmla="*/ 0 w 10368012"/>
              <a:gd name="connsiteY7" fmla="*/ 1377496 h 504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68012" h="5043636">
                <a:moveTo>
                  <a:pt x="0" y="0"/>
                </a:moveTo>
                <a:lnTo>
                  <a:pt x="10368012" y="0"/>
                </a:lnTo>
                <a:lnTo>
                  <a:pt x="10368012" y="5043636"/>
                </a:lnTo>
                <a:lnTo>
                  <a:pt x="0" y="5043636"/>
                </a:lnTo>
                <a:lnTo>
                  <a:pt x="0" y="3798863"/>
                </a:lnTo>
                <a:lnTo>
                  <a:pt x="4729210" y="3798863"/>
                </a:lnTo>
                <a:lnTo>
                  <a:pt x="4729210" y="1377496"/>
                </a:lnTo>
                <a:lnTo>
                  <a:pt x="0" y="1377496"/>
                </a:lnTo>
                <a:close/>
              </a:path>
            </a:pathLst>
          </a:custGeom>
          <a:solidFill>
            <a:schemeClr val="bg1">
              <a:lumMod val="75000"/>
            </a:schemeClr>
          </a:solidFill>
        </p:spPr>
        <p:txBody>
          <a:bodyPr wrap="square" tIns="1005840">
            <a:noAutofit/>
          </a:bodyPr>
          <a:lstStyle>
            <a:lvl1pPr algn="ctr">
              <a:defRPr b="0"/>
            </a:lvl1pPr>
          </a:lstStyle>
          <a:p>
            <a:r>
              <a:rPr lang="en-US"/>
              <a:t>Click icon to add picture</a:t>
            </a:r>
          </a:p>
        </p:txBody>
      </p:sp>
    </p:spTree>
    <p:extLst>
      <p:ext uri="{BB962C8B-B14F-4D97-AF65-F5344CB8AC3E}">
        <p14:creationId xmlns:p14="http://schemas.microsoft.com/office/powerpoint/2010/main" val="3526438360"/>
      </p:ext>
    </p:extLst>
  </p:cSld>
  <p:clrMapOvr>
    <a:masterClrMapping/>
  </p:clrMapOvr>
  <p:extLst>
    <p:ext uri="{DCECCB84-F9BA-43D5-87BE-67443E8EF086}">
      <p15:sldGuideLst xmlns:p15="http://schemas.microsoft.com/office/powerpoint/2012/main">
        <p15:guide id="1" orient="horz" pos="4178">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4C3659-7FAC-4DC9-A00B-02D9FF4CD43B}"/>
              </a:ext>
            </a:extLst>
          </p:cNvPr>
          <p:cNvSpPr/>
          <p:nvPr userDrawn="1"/>
        </p:nvSpPr>
        <p:spPr>
          <a:xfrm>
            <a:off x="7451002" y="1527048"/>
            <a:ext cx="4270248" cy="404164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457201"/>
            <a:ext cx="11247120" cy="307777"/>
          </a:xfrm>
        </p:spPr>
        <p:txBody>
          <a:bodyPr/>
          <a:lstStyle/>
          <a:p>
            <a:r>
              <a:rPr lang="en-US"/>
              <a:t>Click to edit Master title style</a:t>
            </a:r>
          </a:p>
        </p:txBody>
      </p:sp>
      <p:sp>
        <p:nvSpPr>
          <p:cNvPr id="14" name="Text Placeholder 13"/>
          <p:cNvSpPr>
            <a:spLocks noGrp="1"/>
          </p:cNvSpPr>
          <p:nvPr>
            <p:ph type="body" sz="quarter" idx="17" hasCustomPrompt="1"/>
          </p:nvPr>
        </p:nvSpPr>
        <p:spPr>
          <a:xfrm>
            <a:off x="7717536" y="2011680"/>
            <a:ext cx="3454400" cy="2731008"/>
          </a:xfrm>
        </p:spPr>
        <p:txBody>
          <a:bodyPr/>
          <a:lstStyle>
            <a:lvl1pPr>
              <a:spcBef>
                <a:spcPts val="0"/>
              </a:spcBef>
              <a:spcAft>
                <a:spcPts val="1000"/>
              </a:spcAft>
              <a:defRPr b="1" baseline="0">
                <a:solidFill>
                  <a:srgbClr val="7F35B2"/>
                </a:solidFill>
                <a:latin typeface="Arial" pitchFamily="34" charset="0"/>
              </a:defRPr>
            </a:lvl1pPr>
            <a:lvl2pPr>
              <a:spcAft>
                <a:spcPts val="400"/>
              </a:spcAft>
              <a:defRPr sz="1600" b="0"/>
            </a:lvl2pPr>
          </a:lstStyle>
          <a:p>
            <a:pPr lvl="0"/>
            <a:r>
              <a:rPr lang="en-US"/>
              <a:t>Click to edit callout text</a:t>
            </a:r>
          </a:p>
          <a:p>
            <a:pPr lvl="1"/>
            <a:r>
              <a:rPr lang="en-US"/>
              <a:t>Second level</a:t>
            </a:r>
          </a:p>
        </p:txBody>
      </p:sp>
      <p:sp>
        <p:nvSpPr>
          <p:cNvPr id="11" name="Text Placeholder 12"/>
          <p:cNvSpPr>
            <a:spLocks noGrp="1"/>
          </p:cNvSpPr>
          <p:nvPr>
            <p:ph type="body" sz="quarter" idx="18" hasCustomPrompt="1"/>
          </p:nvPr>
        </p:nvSpPr>
        <p:spPr>
          <a:xfrm>
            <a:off x="457200" y="800240"/>
            <a:ext cx="11247120" cy="276999"/>
          </a:xfrm>
        </p:spPr>
        <p:txBody>
          <a:bodyPr/>
          <a:lstStyle>
            <a:lvl1pPr>
              <a:defRPr sz="1800" b="0" baseline="0">
                <a:solidFill>
                  <a:schemeClr val="tx1"/>
                </a:solidFill>
              </a:defRPr>
            </a:lvl1pPr>
          </a:lstStyle>
          <a:p>
            <a:pPr lvl="0"/>
            <a:r>
              <a:rPr lang="en-US"/>
              <a:t>Subheading here</a:t>
            </a:r>
          </a:p>
        </p:txBody>
      </p:sp>
      <p:cxnSp>
        <p:nvCxnSpPr>
          <p:cNvPr id="16" name="Straight Connector 15"/>
          <p:cNvCxnSpPr/>
          <p:nvPr userDrawn="1"/>
        </p:nvCxnSpPr>
        <p:spPr>
          <a:xfrm>
            <a:off x="457200" y="6248400"/>
            <a:ext cx="1124712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descr="Icon&#10;&#10;Description automatically generated with low confidence">
            <a:extLst>
              <a:ext uri="{FF2B5EF4-FFF2-40B4-BE49-F238E27FC236}">
                <a16:creationId xmlns:a16="http://schemas.microsoft.com/office/drawing/2014/main" id="{CF5E197D-D70D-9E4D-8249-77CFB50B71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9269" y="6434654"/>
            <a:ext cx="562131" cy="181495"/>
          </a:xfrm>
          <a:prstGeom prst="rect">
            <a:avLst/>
          </a:prstGeom>
        </p:spPr>
      </p:pic>
      <p:sp>
        <p:nvSpPr>
          <p:cNvPr id="4" name="Slide Number Placeholder 3">
            <a:extLst>
              <a:ext uri="{FF2B5EF4-FFF2-40B4-BE49-F238E27FC236}">
                <a16:creationId xmlns:a16="http://schemas.microsoft.com/office/drawing/2014/main" id="{8DBDE63C-C304-1843-892E-6FAB357B415A}"/>
              </a:ext>
            </a:extLst>
          </p:cNvPr>
          <p:cNvSpPr>
            <a:spLocks noGrp="1"/>
          </p:cNvSpPr>
          <p:nvPr>
            <p:ph type="sldNum" sz="quarter" idx="20"/>
          </p:nvPr>
        </p:nvSpPr>
        <p:spPr/>
        <p:txBody>
          <a:bodyPr/>
          <a:lstStyle/>
          <a:p>
            <a:fld id="{2083E393-C0BF-4ED8-8545-7E4C90AFF831}" type="slidenum">
              <a:rPr lang="en-US" smtClean="0"/>
              <a:pPr/>
              <a:t>‹#›</a:t>
            </a:fld>
            <a:endParaRPr lang="en-US"/>
          </a:p>
        </p:txBody>
      </p:sp>
      <p:sp>
        <p:nvSpPr>
          <p:cNvPr id="13" name="Content Placeholder 5">
            <a:extLst>
              <a:ext uri="{FF2B5EF4-FFF2-40B4-BE49-F238E27FC236}">
                <a16:creationId xmlns:a16="http://schemas.microsoft.com/office/drawing/2014/main" id="{C585FBA2-6523-A845-B117-57F96238E265}"/>
              </a:ext>
            </a:extLst>
          </p:cNvPr>
          <p:cNvSpPr>
            <a:spLocks noGrp="1"/>
          </p:cNvSpPr>
          <p:nvPr>
            <p:ph sz="quarter" idx="21"/>
          </p:nvPr>
        </p:nvSpPr>
        <p:spPr>
          <a:xfrm>
            <a:off x="457200" y="1524000"/>
            <a:ext cx="6721475" cy="4389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Copyright">
            <a:extLst>
              <a:ext uri="{FF2B5EF4-FFF2-40B4-BE49-F238E27FC236}">
                <a16:creationId xmlns:a16="http://schemas.microsoft.com/office/drawing/2014/main" id="{56811FC4-7C84-408C-AB70-755291E9DF2E}"/>
              </a:ext>
            </a:extLst>
          </p:cNvPr>
          <p:cNvSpPr>
            <a:spLocks noGrp="1"/>
          </p:cNvSpPr>
          <p:nvPr>
            <p:ph type="ftr" sz="quarter" idx="3"/>
          </p:nvPr>
        </p:nvSpPr>
        <p:spPr>
          <a:xfrm>
            <a:off x="457200" y="6515097"/>
            <a:ext cx="7772400" cy="91440"/>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a:t>© 2022 Willis Towers Watson. All rights reserved. Proprietary and Confidential. For Willis Towers Watson and Willis Towers Watson client use only. Not suitable for unintended purpose or use by unauthorized recipient.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11247120" cy="307777"/>
          </a:xfrm>
        </p:spPr>
        <p:txBody>
          <a:bodyPr/>
          <a:lstStyle/>
          <a:p>
            <a:r>
              <a:rPr lang="en-US"/>
              <a:t>Click to edit Master title style</a:t>
            </a:r>
          </a:p>
        </p:txBody>
      </p:sp>
      <p:sp>
        <p:nvSpPr>
          <p:cNvPr id="11" name="Text Placeholder 12"/>
          <p:cNvSpPr>
            <a:spLocks noGrp="1"/>
          </p:cNvSpPr>
          <p:nvPr>
            <p:ph type="body" sz="quarter" idx="15" hasCustomPrompt="1"/>
          </p:nvPr>
        </p:nvSpPr>
        <p:spPr>
          <a:xfrm>
            <a:off x="457200" y="800240"/>
            <a:ext cx="11247120" cy="276999"/>
          </a:xfrm>
        </p:spPr>
        <p:txBody>
          <a:bodyPr/>
          <a:lstStyle>
            <a:lvl1pPr>
              <a:defRPr sz="1800" b="0" baseline="0">
                <a:solidFill>
                  <a:schemeClr val="tx1"/>
                </a:solidFill>
              </a:defRPr>
            </a:lvl1pPr>
          </a:lstStyle>
          <a:p>
            <a:pPr lvl="0"/>
            <a:r>
              <a:rPr lang="en-US"/>
              <a:t>Subheading here</a:t>
            </a:r>
          </a:p>
        </p:txBody>
      </p:sp>
      <p:cxnSp>
        <p:nvCxnSpPr>
          <p:cNvPr id="12" name="Straight Connector 11"/>
          <p:cNvCxnSpPr/>
          <p:nvPr userDrawn="1"/>
        </p:nvCxnSpPr>
        <p:spPr>
          <a:xfrm>
            <a:off x="457200" y="6248400"/>
            <a:ext cx="1124712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descr="Icon&#10;&#10;Description automatically generated with low confidence">
            <a:extLst>
              <a:ext uri="{FF2B5EF4-FFF2-40B4-BE49-F238E27FC236}">
                <a16:creationId xmlns:a16="http://schemas.microsoft.com/office/drawing/2014/main" id="{1D376FC6-E2A0-854B-9B8C-CDAE9E71A3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9269" y="6434654"/>
            <a:ext cx="562131" cy="181495"/>
          </a:xfrm>
          <a:prstGeom prst="rect">
            <a:avLst/>
          </a:prstGeom>
        </p:spPr>
      </p:pic>
      <p:sp>
        <p:nvSpPr>
          <p:cNvPr id="4" name="Slide Number Placeholder 3">
            <a:extLst>
              <a:ext uri="{FF2B5EF4-FFF2-40B4-BE49-F238E27FC236}">
                <a16:creationId xmlns:a16="http://schemas.microsoft.com/office/drawing/2014/main" id="{054774BC-FDDB-264B-9138-F59F50A63EC6}"/>
              </a:ext>
            </a:extLst>
          </p:cNvPr>
          <p:cNvSpPr>
            <a:spLocks noGrp="1"/>
          </p:cNvSpPr>
          <p:nvPr>
            <p:ph type="sldNum" sz="quarter" idx="17"/>
          </p:nvPr>
        </p:nvSpPr>
        <p:spPr/>
        <p:txBody>
          <a:bodyPr/>
          <a:lstStyle/>
          <a:p>
            <a:fld id="{2083E393-C0BF-4ED8-8545-7E4C90AFF831}" type="slidenum">
              <a:rPr lang="en-US" smtClean="0"/>
              <a:pPr/>
              <a:t>‹#›</a:t>
            </a:fld>
            <a:endParaRPr lang="en-US"/>
          </a:p>
        </p:txBody>
      </p:sp>
      <p:sp>
        <p:nvSpPr>
          <p:cNvPr id="13" name="Content Placeholder 5">
            <a:extLst>
              <a:ext uri="{FF2B5EF4-FFF2-40B4-BE49-F238E27FC236}">
                <a16:creationId xmlns:a16="http://schemas.microsoft.com/office/drawing/2014/main" id="{D32680CE-7069-6943-8662-07AEE9763E64}"/>
              </a:ext>
            </a:extLst>
          </p:cNvPr>
          <p:cNvSpPr>
            <a:spLocks noGrp="1"/>
          </p:cNvSpPr>
          <p:nvPr>
            <p:ph sz="quarter" idx="18"/>
          </p:nvPr>
        </p:nvSpPr>
        <p:spPr>
          <a:xfrm>
            <a:off x="457201" y="1524000"/>
            <a:ext cx="5283200" cy="4389438"/>
          </a:xfrm>
        </p:spPr>
        <p:txBody>
          <a:bodyPr/>
          <a:lstStyle>
            <a:lvl1pPr>
              <a:defRPr sz="1800" b="1"/>
            </a:lvl1pPr>
            <a:lvl2pPr>
              <a:defRPr sz="1600" b="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9">
            <a:extLst>
              <a:ext uri="{FF2B5EF4-FFF2-40B4-BE49-F238E27FC236}">
                <a16:creationId xmlns:a16="http://schemas.microsoft.com/office/drawing/2014/main" id="{10BF3285-C7F2-8242-B5B0-84C3050994D0}"/>
              </a:ext>
            </a:extLst>
          </p:cNvPr>
          <p:cNvSpPr>
            <a:spLocks noGrp="1"/>
          </p:cNvSpPr>
          <p:nvPr>
            <p:ph type="body" sz="quarter" idx="19"/>
          </p:nvPr>
        </p:nvSpPr>
        <p:spPr>
          <a:xfrm>
            <a:off x="6217921" y="1524000"/>
            <a:ext cx="5486718" cy="4389438"/>
          </a:xfrm>
        </p:spPr>
        <p:txBody>
          <a:bodyPr/>
          <a:lstStyle>
            <a:lvl1pPr>
              <a:defRPr sz="1800" b="1"/>
            </a:lvl1pPr>
            <a:lvl2pPr>
              <a:defRPr sz="1600" b="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Copyright">
            <a:extLst>
              <a:ext uri="{FF2B5EF4-FFF2-40B4-BE49-F238E27FC236}">
                <a16:creationId xmlns:a16="http://schemas.microsoft.com/office/drawing/2014/main" id="{662F494C-049D-4C67-90E5-3A93D2B56877}"/>
              </a:ext>
            </a:extLst>
          </p:cNvPr>
          <p:cNvSpPr>
            <a:spLocks noGrp="1"/>
          </p:cNvSpPr>
          <p:nvPr>
            <p:ph type="ftr" sz="quarter" idx="3"/>
          </p:nvPr>
        </p:nvSpPr>
        <p:spPr>
          <a:xfrm>
            <a:off x="457200" y="6515097"/>
            <a:ext cx="7772400" cy="91440"/>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a:t>© 2022 Willis Towers Watson. All rights reserved. Proprietary and Confidential. For Willis Towers Watson and Willis Towers Watson client use only. Not suitable for unintended purpose or use by unauthorized recipient.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11247120" cy="307777"/>
          </a:xfrm>
        </p:spPr>
        <p:txBody>
          <a:bodyPr/>
          <a:lstStyle/>
          <a:p>
            <a:r>
              <a:rPr lang="en-US"/>
              <a:t>Click to edit Master title style</a:t>
            </a:r>
          </a:p>
        </p:txBody>
      </p:sp>
      <p:sp>
        <p:nvSpPr>
          <p:cNvPr id="7" name="Text Placeholder 12"/>
          <p:cNvSpPr>
            <a:spLocks noGrp="1"/>
          </p:cNvSpPr>
          <p:nvPr>
            <p:ph type="body" sz="quarter" idx="13" hasCustomPrompt="1"/>
          </p:nvPr>
        </p:nvSpPr>
        <p:spPr>
          <a:xfrm>
            <a:off x="457200" y="800240"/>
            <a:ext cx="11247120" cy="276999"/>
          </a:xfrm>
        </p:spPr>
        <p:txBody>
          <a:bodyPr/>
          <a:lstStyle>
            <a:lvl1pPr>
              <a:defRPr sz="1800" b="0" baseline="0">
                <a:solidFill>
                  <a:schemeClr val="tx1"/>
                </a:solidFill>
              </a:defRPr>
            </a:lvl1pPr>
          </a:lstStyle>
          <a:p>
            <a:pPr lvl="0"/>
            <a:r>
              <a:rPr lang="en-US"/>
              <a:t>Subheading here</a:t>
            </a:r>
          </a:p>
        </p:txBody>
      </p:sp>
      <p:cxnSp>
        <p:nvCxnSpPr>
          <p:cNvPr id="13" name="Straight Connector 12"/>
          <p:cNvCxnSpPr/>
          <p:nvPr userDrawn="1"/>
        </p:nvCxnSpPr>
        <p:spPr>
          <a:xfrm>
            <a:off x="457200" y="6248400"/>
            <a:ext cx="1124712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A816C5E9-49D3-D846-9C52-ED5BE3F95857}"/>
              </a:ext>
            </a:extLst>
          </p:cNvPr>
          <p:cNvSpPr>
            <a:spLocks noGrp="1"/>
          </p:cNvSpPr>
          <p:nvPr>
            <p:ph type="sldNum" sz="quarter" idx="15"/>
          </p:nvPr>
        </p:nvSpPr>
        <p:spPr/>
        <p:txBody>
          <a:bodyPr/>
          <a:lstStyle/>
          <a:p>
            <a:fld id="{2083E393-C0BF-4ED8-8545-7E4C90AFF831}" type="slidenum">
              <a:rPr lang="en-US" smtClean="0"/>
              <a:pPr/>
              <a:t>‹#›</a:t>
            </a:fld>
            <a:endParaRPr lang="en-US"/>
          </a:p>
        </p:txBody>
      </p:sp>
      <p:pic>
        <p:nvPicPr>
          <p:cNvPr id="12" name="Picture 11" descr="Icon&#10;&#10;Description automatically generated with low confidence">
            <a:extLst>
              <a:ext uri="{FF2B5EF4-FFF2-40B4-BE49-F238E27FC236}">
                <a16:creationId xmlns:a16="http://schemas.microsoft.com/office/drawing/2014/main" id="{1472B730-CB49-8145-B71D-0D9013320B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9269" y="6434654"/>
            <a:ext cx="562131" cy="181495"/>
          </a:xfrm>
          <a:prstGeom prst="rect">
            <a:avLst/>
          </a:prstGeom>
        </p:spPr>
      </p:pic>
      <p:sp>
        <p:nvSpPr>
          <p:cNvPr id="8" name="Footer Placeholder 4 Copyright">
            <a:extLst>
              <a:ext uri="{FF2B5EF4-FFF2-40B4-BE49-F238E27FC236}">
                <a16:creationId xmlns:a16="http://schemas.microsoft.com/office/drawing/2014/main" id="{1F6C99EA-150A-46E7-B172-B4B123416A39}"/>
              </a:ext>
            </a:extLst>
          </p:cNvPr>
          <p:cNvSpPr>
            <a:spLocks noGrp="1"/>
          </p:cNvSpPr>
          <p:nvPr>
            <p:ph type="ftr" sz="quarter" idx="3"/>
          </p:nvPr>
        </p:nvSpPr>
        <p:spPr>
          <a:xfrm>
            <a:off x="457200" y="6515097"/>
            <a:ext cx="7772400" cy="91440"/>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a:t>© 2022 Willis Towers Watson. All rights reserved. Proprietary and Confidential. For Willis Towers Watson and Willis Towers Watson client use only. Not suitable for unintended purpose or use by unauthorized recipient.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16" name="Straight Connector 15"/>
          <p:cNvCxnSpPr/>
          <p:nvPr userDrawn="1"/>
        </p:nvCxnSpPr>
        <p:spPr>
          <a:xfrm>
            <a:off x="457200" y="6248400"/>
            <a:ext cx="1124712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Icon&#10;&#10;Description automatically generated with low confidence">
            <a:extLst>
              <a:ext uri="{FF2B5EF4-FFF2-40B4-BE49-F238E27FC236}">
                <a16:creationId xmlns:a16="http://schemas.microsoft.com/office/drawing/2014/main" id="{CE4B2845-B023-FB43-A2E7-0AB9FF098B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9269" y="6434654"/>
            <a:ext cx="562131" cy="181495"/>
          </a:xfrm>
          <a:prstGeom prst="rect">
            <a:avLst/>
          </a:prstGeom>
        </p:spPr>
      </p:pic>
      <p:sp>
        <p:nvSpPr>
          <p:cNvPr id="3" name="Slide Number Placeholder 2">
            <a:extLst>
              <a:ext uri="{FF2B5EF4-FFF2-40B4-BE49-F238E27FC236}">
                <a16:creationId xmlns:a16="http://schemas.microsoft.com/office/drawing/2014/main" id="{1326B15A-A381-6D4B-B97A-06DBB6F6490F}"/>
              </a:ext>
            </a:extLst>
          </p:cNvPr>
          <p:cNvSpPr>
            <a:spLocks noGrp="1"/>
          </p:cNvSpPr>
          <p:nvPr>
            <p:ph type="sldNum" sz="quarter" idx="11"/>
          </p:nvPr>
        </p:nvSpPr>
        <p:spPr/>
        <p:txBody>
          <a:bodyPr/>
          <a:lstStyle/>
          <a:p>
            <a:fld id="{2083E393-C0BF-4ED8-8545-7E4C90AFF831}" type="slidenum">
              <a:rPr lang="en-US" smtClean="0"/>
              <a:pPr/>
              <a:t>‹#›</a:t>
            </a:fld>
            <a:endParaRPr lang="en-US"/>
          </a:p>
        </p:txBody>
      </p:sp>
      <p:sp>
        <p:nvSpPr>
          <p:cNvPr id="6" name="Footer Placeholder 4 Copyright">
            <a:extLst>
              <a:ext uri="{FF2B5EF4-FFF2-40B4-BE49-F238E27FC236}">
                <a16:creationId xmlns:a16="http://schemas.microsoft.com/office/drawing/2014/main" id="{BA6D9AAE-D07F-48BF-AD84-D2829440D72E}"/>
              </a:ext>
            </a:extLst>
          </p:cNvPr>
          <p:cNvSpPr>
            <a:spLocks noGrp="1"/>
          </p:cNvSpPr>
          <p:nvPr>
            <p:ph type="ftr" sz="quarter" idx="3"/>
          </p:nvPr>
        </p:nvSpPr>
        <p:spPr>
          <a:xfrm>
            <a:off x="457200" y="6515097"/>
            <a:ext cx="7772400" cy="91440"/>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a:t>© 2022 Willis Towers Watson. All rights reserved. Proprietary and Confidential. For Willis Towers Watson and Willis Towers Watson client use only. Not suitable for unintended purpose or use by unauthorized recipient.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5613"/>
            <a:ext cx="5994400" cy="304800"/>
          </a:xfrm>
        </p:spPr>
        <p:txBody>
          <a:bodyPr/>
          <a:lstStyle>
            <a:lvl1pPr>
              <a:defRPr baseline="0"/>
            </a:lvl1pPr>
          </a:lstStyle>
          <a:p>
            <a:r>
              <a:rPr lang="en-US"/>
              <a:t>Thank you — Click to edit text</a:t>
            </a:r>
          </a:p>
        </p:txBody>
      </p:sp>
      <p:cxnSp>
        <p:nvCxnSpPr>
          <p:cNvPr id="23" name="Straight Connector 22"/>
          <p:cNvCxnSpPr/>
          <p:nvPr userDrawn="1"/>
        </p:nvCxnSpPr>
        <p:spPr>
          <a:xfrm>
            <a:off x="457200" y="6248400"/>
            <a:ext cx="1124712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descr="Icon&#10;&#10;Description automatically generated with low confidence">
            <a:extLst>
              <a:ext uri="{FF2B5EF4-FFF2-40B4-BE49-F238E27FC236}">
                <a16:creationId xmlns:a16="http://schemas.microsoft.com/office/drawing/2014/main" id="{26A58121-F81C-214B-AC0E-C380417E32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9269" y="6434654"/>
            <a:ext cx="562131" cy="181495"/>
          </a:xfrm>
          <a:prstGeom prst="rect">
            <a:avLst/>
          </a:prstGeom>
        </p:spPr>
      </p:pic>
      <p:sp>
        <p:nvSpPr>
          <p:cNvPr id="5" name="Slide Number Placeholder 4">
            <a:extLst>
              <a:ext uri="{FF2B5EF4-FFF2-40B4-BE49-F238E27FC236}">
                <a16:creationId xmlns:a16="http://schemas.microsoft.com/office/drawing/2014/main" id="{DFA2328D-F648-BD4E-8F34-AC07622B9010}"/>
              </a:ext>
            </a:extLst>
          </p:cNvPr>
          <p:cNvSpPr>
            <a:spLocks noGrp="1"/>
          </p:cNvSpPr>
          <p:nvPr>
            <p:ph type="sldNum" sz="quarter" idx="11"/>
          </p:nvPr>
        </p:nvSpPr>
        <p:spPr/>
        <p:txBody>
          <a:bodyPr/>
          <a:lstStyle/>
          <a:p>
            <a:fld id="{2083E393-C0BF-4ED8-8545-7E4C90AFF831}" type="slidenum">
              <a:rPr lang="en-US" smtClean="0"/>
              <a:pPr/>
              <a:t>‹#›</a:t>
            </a:fld>
            <a:endParaRPr lang="en-US"/>
          </a:p>
        </p:txBody>
      </p:sp>
      <p:sp>
        <p:nvSpPr>
          <p:cNvPr id="16" name="Footer Placeholder 4 Copyright">
            <a:extLst>
              <a:ext uri="{FF2B5EF4-FFF2-40B4-BE49-F238E27FC236}">
                <a16:creationId xmlns:a16="http://schemas.microsoft.com/office/drawing/2014/main" id="{2368B193-4E83-4BCE-9CE7-C995517EA98A}"/>
              </a:ext>
            </a:extLst>
          </p:cNvPr>
          <p:cNvSpPr>
            <a:spLocks noGrp="1"/>
          </p:cNvSpPr>
          <p:nvPr>
            <p:ph type="ftr" sz="quarter" idx="3"/>
          </p:nvPr>
        </p:nvSpPr>
        <p:spPr>
          <a:xfrm>
            <a:off x="457200" y="6515097"/>
            <a:ext cx="7772400" cy="91440"/>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a:t>© 2022 Willis Towers Watson. All rights reserved. Proprietary and Confidential. For Willis Towers Watson and Willis Towers Watson client use only. Not suitable for unintended purpose or use by unauthorized recipient. </a:t>
            </a:r>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lo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6F309A9-93A1-D044-A8EB-6BC07D6E46EA}"/>
              </a:ext>
            </a:extLst>
          </p:cNvPr>
          <p:cNvSpPr/>
          <p:nvPr userDrawn="1"/>
        </p:nvSpPr>
        <p:spPr>
          <a:xfrm>
            <a:off x="-2" y="1709569"/>
            <a:ext cx="6096000" cy="2421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457199" y="1839559"/>
            <a:ext cx="5638799" cy="957428"/>
          </a:xfrm>
        </p:spPr>
        <p:txBody>
          <a:bodyPr rIns="228600">
            <a:noAutofit/>
          </a:bodyPr>
          <a:lstStyle>
            <a:lvl1pPr>
              <a:lnSpc>
                <a:spcPct val="100000"/>
              </a:lnSpc>
              <a:defRPr sz="2800" b="0" i="0" baseline="0">
                <a:solidFill>
                  <a:schemeClr val="tx1"/>
                </a:solidFill>
                <a:latin typeface="Times New Roman" panose="02020603050405020304" pitchFamily="18" charset="0"/>
                <a:cs typeface="Times New Roman" panose="02020603050405020304" pitchFamily="18" charset="0"/>
              </a:defRPr>
            </a:lvl1pPr>
          </a:lstStyle>
          <a:p>
            <a:r>
              <a:rPr lang="en-US"/>
              <a:t>Title color only slide — click to edit</a:t>
            </a:r>
            <a:br>
              <a:rPr lang="en-US"/>
            </a:br>
            <a:r>
              <a:rPr lang="en-US"/>
              <a:t>second line if needed </a:t>
            </a:r>
          </a:p>
        </p:txBody>
      </p:sp>
      <p:sp>
        <p:nvSpPr>
          <p:cNvPr id="22" name="Text Placeholder 21"/>
          <p:cNvSpPr>
            <a:spLocks noGrp="1"/>
          </p:cNvSpPr>
          <p:nvPr>
            <p:ph type="body" sz="quarter" idx="15" hasCustomPrompt="1"/>
          </p:nvPr>
        </p:nvSpPr>
        <p:spPr>
          <a:xfrm>
            <a:off x="457200" y="2796987"/>
            <a:ext cx="5638800" cy="402123"/>
          </a:xfrm>
        </p:spPr>
        <p:txBody>
          <a:bodyPr rIns="228600"/>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457200" y="3755188"/>
            <a:ext cx="2157454"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457200" y="3248455"/>
            <a:ext cx="5638800" cy="478905"/>
          </a:xfrm>
        </p:spPr>
        <p:txBody>
          <a:bodyPr rIns="228600"/>
          <a:lstStyle>
            <a:lvl1pPr>
              <a:lnSpc>
                <a:spcPts val="1800"/>
              </a:lnSpc>
              <a:spcAft>
                <a:spcPts val="0"/>
              </a:spcAft>
              <a:defRPr sz="1600" b="0"/>
            </a:lvl1pPr>
          </a:lstStyle>
          <a:p>
            <a:pPr lvl="0"/>
            <a:r>
              <a:rPr lang="en-US"/>
              <a:t>Click to add text</a:t>
            </a:r>
          </a:p>
        </p:txBody>
      </p:sp>
      <p:pic>
        <p:nvPicPr>
          <p:cNvPr id="11" name="Picture 10" descr="Icon&#10;&#10;Description automatically generated with low confidence">
            <a:extLst>
              <a:ext uri="{FF2B5EF4-FFF2-40B4-BE49-F238E27FC236}">
                <a16:creationId xmlns:a16="http://schemas.microsoft.com/office/drawing/2014/main" id="{FE3CDAB1-4240-8547-933C-28CD1929C82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7483" y="6407150"/>
            <a:ext cx="647317" cy="208999"/>
          </a:xfrm>
          <a:prstGeom prst="rect">
            <a:avLst/>
          </a:prstGeom>
        </p:spPr>
      </p:pic>
      <p:sp>
        <p:nvSpPr>
          <p:cNvPr id="3" name="Footer Placeholder 2">
            <a:extLst>
              <a:ext uri="{FF2B5EF4-FFF2-40B4-BE49-F238E27FC236}">
                <a16:creationId xmlns:a16="http://schemas.microsoft.com/office/drawing/2014/main" id="{C6253E7D-0D47-AE48-9B01-B63B3175831F}"/>
              </a:ext>
            </a:extLst>
          </p:cNvPr>
          <p:cNvSpPr>
            <a:spLocks noGrp="1"/>
          </p:cNvSpPr>
          <p:nvPr>
            <p:ph type="ftr" sz="quarter" idx="20"/>
          </p:nvPr>
        </p:nvSpPr>
        <p:spPr/>
        <p:txBody>
          <a:bodyPr/>
          <a:lstStyle/>
          <a:p>
            <a:r>
              <a:rPr lang="en-US"/>
              <a:t>© 2022 Willis Towers Watson. All rights reserved. Proprietary and Confidential. For Willis Towers Watson and Willis Towers Watson client use only. Not suitable for unintended purpose or use by unauthorized recipient. </a:t>
            </a:r>
          </a:p>
        </p:txBody>
      </p:sp>
    </p:spTree>
    <p:extLst>
      <p:ext uri="{BB962C8B-B14F-4D97-AF65-F5344CB8AC3E}">
        <p14:creationId xmlns:p14="http://schemas.microsoft.com/office/powerpoint/2010/main" val="3848601075"/>
      </p:ext>
    </p:extLst>
  </p:cSld>
  <p:clrMapOvr>
    <a:masterClrMapping/>
  </p:clrMapOvr>
  <p:extLst>
    <p:ext uri="{DCECCB84-F9BA-43D5-87BE-67443E8EF086}">
      <p15:sldGuideLst xmlns:p15="http://schemas.microsoft.com/office/powerpoint/2012/main">
        <p15:guide id="1" orient="horz" pos="4178">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vider colo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Icon&#10;&#10;Description automatically generated with low confidence">
            <a:extLst>
              <a:ext uri="{FF2B5EF4-FFF2-40B4-BE49-F238E27FC236}">
                <a16:creationId xmlns:a16="http://schemas.microsoft.com/office/drawing/2014/main" id="{B2380574-CB68-F745-9E43-97EDEB2E84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39269" y="6434654"/>
            <a:ext cx="562131" cy="181495"/>
          </a:xfrm>
          <a:prstGeom prst="rect">
            <a:avLst/>
          </a:prstGeom>
        </p:spPr>
      </p:pic>
      <p:sp>
        <p:nvSpPr>
          <p:cNvPr id="3" name="Slide Number Placeholder 2">
            <a:extLst>
              <a:ext uri="{FF2B5EF4-FFF2-40B4-BE49-F238E27FC236}">
                <a16:creationId xmlns:a16="http://schemas.microsoft.com/office/drawing/2014/main" id="{FF5283D4-DBD8-7340-A1D8-D953FE5A6D13}"/>
              </a:ext>
            </a:extLst>
          </p:cNvPr>
          <p:cNvSpPr>
            <a:spLocks noGrp="1"/>
          </p:cNvSpPr>
          <p:nvPr>
            <p:ph type="sldNum" sz="quarter" idx="15"/>
          </p:nvPr>
        </p:nvSpPr>
        <p:spPr/>
        <p:txBody>
          <a:bodyPr/>
          <a:lstStyle/>
          <a:p>
            <a:fld id="{2083E393-C0BF-4ED8-8545-7E4C90AFF831}" type="slidenum">
              <a:rPr lang="en-US" smtClean="0"/>
              <a:pPr/>
              <a:t>‹#›</a:t>
            </a:fld>
            <a:endParaRPr lang="en-US"/>
          </a:p>
        </p:txBody>
      </p:sp>
      <p:sp>
        <p:nvSpPr>
          <p:cNvPr id="4" name="Footer Placeholder 3">
            <a:extLst>
              <a:ext uri="{FF2B5EF4-FFF2-40B4-BE49-F238E27FC236}">
                <a16:creationId xmlns:a16="http://schemas.microsoft.com/office/drawing/2014/main" id="{F067D433-C98E-AA46-8F4A-66C7B78DC81A}"/>
              </a:ext>
            </a:extLst>
          </p:cNvPr>
          <p:cNvSpPr>
            <a:spLocks noGrp="1"/>
          </p:cNvSpPr>
          <p:nvPr>
            <p:ph type="ftr" sz="quarter" idx="16"/>
          </p:nvPr>
        </p:nvSpPr>
        <p:spPr/>
        <p:txBody>
          <a:bodyPr/>
          <a:lstStyle/>
          <a:p>
            <a:r>
              <a:rPr lang="en-US"/>
              <a:t>© 2022 Willis Towers Watson. All rights reserved. Proprietary and Confidential. For Willis Towers Watson and Willis Towers Watson client use only. Not suitable for unintended purpose or use by unauthorized recipient. </a:t>
            </a:r>
          </a:p>
        </p:txBody>
      </p:sp>
      <p:sp>
        <p:nvSpPr>
          <p:cNvPr id="11" name="Rectangle 10">
            <a:extLst>
              <a:ext uri="{FF2B5EF4-FFF2-40B4-BE49-F238E27FC236}">
                <a16:creationId xmlns:a16="http://schemas.microsoft.com/office/drawing/2014/main" id="{F6E0EEC8-C7BE-F447-921B-D7B2E51BC25F}"/>
              </a:ext>
            </a:extLst>
          </p:cNvPr>
          <p:cNvSpPr/>
          <p:nvPr userDrawn="1"/>
        </p:nvSpPr>
        <p:spPr>
          <a:xfrm>
            <a:off x="-2" y="2131603"/>
            <a:ext cx="6096000" cy="1851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a:extLst>
              <a:ext uri="{FF2B5EF4-FFF2-40B4-BE49-F238E27FC236}">
                <a16:creationId xmlns:a16="http://schemas.microsoft.com/office/drawing/2014/main" id="{A19556CC-7339-CA46-A046-9C778B6999AC}"/>
              </a:ext>
            </a:extLst>
          </p:cNvPr>
          <p:cNvSpPr>
            <a:spLocks noGrp="1"/>
          </p:cNvSpPr>
          <p:nvPr>
            <p:ph type="title" hasCustomPrompt="1"/>
          </p:nvPr>
        </p:nvSpPr>
        <p:spPr>
          <a:xfrm>
            <a:off x="457199" y="2261592"/>
            <a:ext cx="5522976" cy="957428"/>
          </a:xfrm>
        </p:spPr>
        <p:txBody>
          <a:bodyPr rIns="228600">
            <a:noAutofit/>
          </a:bodyPr>
          <a:lstStyle>
            <a:lvl1pPr>
              <a:lnSpc>
                <a:spcPct val="100000"/>
              </a:lnSpc>
              <a:defRPr sz="2800" b="0" i="0" baseline="0">
                <a:solidFill>
                  <a:schemeClr val="tx1"/>
                </a:solidFill>
                <a:latin typeface="Times New Roman" panose="02020603050405020304" pitchFamily="18" charset="0"/>
                <a:cs typeface="Times New Roman" panose="02020603050405020304" pitchFamily="18" charset="0"/>
              </a:defRPr>
            </a:lvl1pPr>
          </a:lstStyle>
          <a:p>
            <a:r>
              <a:rPr lang="en-US"/>
              <a:t>Divider color slide 1 — click to edit</a:t>
            </a:r>
            <a:br>
              <a:rPr lang="en-US"/>
            </a:br>
            <a:r>
              <a:rPr lang="en-US"/>
              <a:t>second line if needed </a:t>
            </a:r>
          </a:p>
        </p:txBody>
      </p:sp>
      <p:sp>
        <p:nvSpPr>
          <p:cNvPr id="13" name="Text Placeholder 21">
            <a:extLst>
              <a:ext uri="{FF2B5EF4-FFF2-40B4-BE49-F238E27FC236}">
                <a16:creationId xmlns:a16="http://schemas.microsoft.com/office/drawing/2014/main" id="{C068095F-E4AD-6241-8117-2D471D938A72}"/>
              </a:ext>
            </a:extLst>
          </p:cNvPr>
          <p:cNvSpPr>
            <a:spLocks noGrp="1"/>
          </p:cNvSpPr>
          <p:nvPr>
            <p:ph type="body" sz="quarter" idx="17" hasCustomPrompt="1"/>
          </p:nvPr>
        </p:nvSpPr>
        <p:spPr>
          <a:xfrm>
            <a:off x="457200" y="3219020"/>
            <a:ext cx="5522976" cy="402123"/>
          </a:xfrm>
        </p:spPr>
        <p:txBody>
          <a:bodyPr rIns="228600"/>
          <a:lstStyle>
            <a:lvl1pPr>
              <a:lnSpc>
                <a:spcPts val="2000"/>
              </a:lnSpc>
              <a:spcAft>
                <a:spcPts val="0"/>
              </a:spcAft>
              <a:defRPr sz="1800" b="0" baseline="0"/>
            </a:lvl1pPr>
          </a:lstStyle>
          <a:p>
            <a:pPr lvl="0"/>
            <a:r>
              <a:rPr lang="en-US"/>
              <a:t>Click to add subhead</a:t>
            </a:r>
          </a:p>
        </p:txBody>
      </p:sp>
    </p:spTree>
    <p:extLst>
      <p:ext uri="{BB962C8B-B14F-4D97-AF65-F5344CB8AC3E}">
        <p14:creationId xmlns:p14="http://schemas.microsoft.com/office/powerpoint/2010/main" val="219553894"/>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colo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Icon&#10;&#10;Description automatically generated with low confidence">
            <a:extLst>
              <a:ext uri="{FF2B5EF4-FFF2-40B4-BE49-F238E27FC236}">
                <a16:creationId xmlns:a16="http://schemas.microsoft.com/office/drawing/2014/main" id="{B2380574-CB68-F745-9E43-97EDEB2E84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39269" y="6434654"/>
            <a:ext cx="562131" cy="181495"/>
          </a:xfrm>
          <a:prstGeom prst="rect">
            <a:avLst/>
          </a:prstGeom>
        </p:spPr>
      </p:pic>
      <p:sp>
        <p:nvSpPr>
          <p:cNvPr id="3" name="Slide Number Placeholder 2">
            <a:extLst>
              <a:ext uri="{FF2B5EF4-FFF2-40B4-BE49-F238E27FC236}">
                <a16:creationId xmlns:a16="http://schemas.microsoft.com/office/drawing/2014/main" id="{FF5283D4-DBD8-7340-A1D8-D953FE5A6D13}"/>
              </a:ext>
            </a:extLst>
          </p:cNvPr>
          <p:cNvSpPr>
            <a:spLocks noGrp="1"/>
          </p:cNvSpPr>
          <p:nvPr>
            <p:ph type="sldNum" sz="quarter" idx="15"/>
          </p:nvPr>
        </p:nvSpPr>
        <p:spPr/>
        <p:txBody>
          <a:bodyPr/>
          <a:lstStyle/>
          <a:p>
            <a:fld id="{2083E393-C0BF-4ED8-8545-7E4C90AFF831}" type="slidenum">
              <a:rPr lang="en-US" smtClean="0"/>
              <a:pPr/>
              <a:t>‹#›</a:t>
            </a:fld>
            <a:endParaRPr lang="en-US"/>
          </a:p>
        </p:txBody>
      </p:sp>
      <p:sp>
        <p:nvSpPr>
          <p:cNvPr id="4" name="Footer Placeholder 3">
            <a:extLst>
              <a:ext uri="{FF2B5EF4-FFF2-40B4-BE49-F238E27FC236}">
                <a16:creationId xmlns:a16="http://schemas.microsoft.com/office/drawing/2014/main" id="{F067D433-C98E-AA46-8F4A-66C7B78DC81A}"/>
              </a:ext>
            </a:extLst>
          </p:cNvPr>
          <p:cNvSpPr>
            <a:spLocks noGrp="1"/>
          </p:cNvSpPr>
          <p:nvPr>
            <p:ph type="ftr" sz="quarter" idx="16"/>
          </p:nvPr>
        </p:nvSpPr>
        <p:spPr/>
        <p:txBody>
          <a:bodyPr/>
          <a:lstStyle/>
          <a:p>
            <a:r>
              <a:rPr lang="en-US"/>
              <a:t>© 2022 Willis Towers Watson. All rights reserved. Proprietary and Confidential. For Willis Towers Watson and Willis Towers Watson client use only. Not suitable for unintended purpose or use by unauthorized recipient. </a:t>
            </a:r>
          </a:p>
        </p:txBody>
      </p:sp>
      <p:sp>
        <p:nvSpPr>
          <p:cNvPr id="10" name="Rectangle 9">
            <a:extLst>
              <a:ext uri="{FF2B5EF4-FFF2-40B4-BE49-F238E27FC236}">
                <a16:creationId xmlns:a16="http://schemas.microsoft.com/office/drawing/2014/main" id="{F012395D-34A7-4DB8-85B0-258E64B916A7}"/>
              </a:ext>
            </a:extLst>
          </p:cNvPr>
          <p:cNvSpPr/>
          <p:nvPr userDrawn="1"/>
        </p:nvSpPr>
        <p:spPr>
          <a:xfrm>
            <a:off x="-2" y="2131603"/>
            <a:ext cx="6096000" cy="1851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1">
            <a:extLst>
              <a:ext uri="{FF2B5EF4-FFF2-40B4-BE49-F238E27FC236}">
                <a16:creationId xmlns:a16="http://schemas.microsoft.com/office/drawing/2014/main" id="{B2FBA433-2A2B-4EDD-9F78-F5083FF02BAA}"/>
              </a:ext>
            </a:extLst>
          </p:cNvPr>
          <p:cNvSpPr>
            <a:spLocks noGrp="1"/>
          </p:cNvSpPr>
          <p:nvPr>
            <p:ph type="title" hasCustomPrompt="1"/>
          </p:nvPr>
        </p:nvSpPr>
        <p:spPr>
          <a:xfrm>
            <a:off x="457199" y="2261592"/>
            <a:ext cx="5522976" cy="957428"/>
          </a:xfrm>
        </p:spPr>
        <p:txBody>
          <a:bodyPr rIns="228600">
            <a:noAutofit/>
          </a:bodyPr>
          <a:lstStyle>
            <a:lvl1pPr>
              <a:lnSpc>
                <a:spcPct val="100000"/>
              </a:lnSpc>
              <a:defRPr sz="2800" b="0" i="0" baseline="0">
                <a:solidFill>
                  <a:schemeClr val="tx1"/>
                </a:solidFill>
                <a:latin typeface="Times New Roman" panose="02020603050405020304" pitchFamily="18" charset="0"/>
                <a:cs typeface="Times New Roman" panose="02020603050405020304" pitchFamily="18" charset="0"/>
              </a:defRPr>
            </a:lvl1pPr>
          </a:lstStyle>
          <a:p>
            <a:r>
              <a:rPr lang="en-US"/>
              <a:t>Divider color slide 2 — click to edit</a:t>
            </a:r>
            <a:br>
              <a:rPr lang="en-US"/>
            </a:br>
            <a:r>
              <a:rPr lang="en-US"/>
              <a:t>second line if needed </a:t>
            </a:r>
          </a:p>
        </p:txBody>
      </p:sp>
      <p:sp>
        <p:nvSpPr>
          <p:cNvPr id="16" name="Text Placeholder 21">
            <a:extLst>
              <a:ext uri="{FF2B5EF4-FFF2-40B4-BE49-F238E27FC236}">
                <a16:creationId xmlns:a16="http://schemas.microsoft.com/office/drawing/2014/main" id="{50F348B6-AC6D-407E-9DA8-7C58239FBFFB}"/>
              </a:ext>
            </a:extLst>
          </p:cNvPr>
          <p:cNvSpPr>
            <a:spLocks noGrp="1"/>
          </p:cNvSpPr>
          <p:nvPr>
            <p:ph type="body" sz="quarter" idx="17" hasCustomPrompt="1"/>
          </p:nvPr>
        </p:nvSpPr>
        <p:spPr>
          <a:xfrm>
            <a:off x="457200" y="3219020"/>
            <a:ext cx="5522976" cy="402123"/>
          </a:xfrm>
        </p:spPr>
        <p:txBody>
          <a:bodyPr rIns="228600"/>
          <a:lstStyle>
            <a:lvl1pPr>
              <a:lnSpc>
                <a:spcPts val="2000"/>
              </a:lnSpc>
              <a:spcAft>
                <a:spcPts val="0"/>
              </a:spcAft>
              <a:defRPr sz="1800" b="0" baseline="0"/>
            </a:lvl1pPr>
          </a:lstStyle>
          <a:p>
            <a:pPr lvl="0"/>
            <a:r>
              <a:rPr lang="en-US"/>
              <a:t>Click to add subhead</a:t>
            </a:r>
          </a:p>
        </p:txBody>
      </p:sp>
    </p:spTree>
    <p:extLst>
      <p:ext uri="{BB962C8B-B14F-4D97-AF65-F5344CB8AC3E}">
        <p14:creationId xmlns:p14="http://schemas.microsoft.com/office/powerpoint/2010/main" val="3954723886"/>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colo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Icon&#10;&#10;Description automatically generated with low confidence">
            <a:extLst>
              <a:ext uri="{FF2B5EF4-FFF2-40B4-BE49-F238E27FC236}">
                <a16:creationId xmlns:a16="http://schemas.microsoft.com/office/drawing/2014/main" id="{B2380574-CB68-F745-9E43-97EDEB2E84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39269" y="6434654"/>
            <a:ext cx="562131" cy="181495"/>
          </a:xfrm>
          <a:prstGeom prst="rect">
            <a:avLst/>
          </a:prstGeom>
        </p:spPr>
      </p:pic>
      <p:sp>
        <p:nvSpPr>
          <p:cNvPr id="3" name="Slide Number Placeholder 2">
            <a:extLst>
              <a:ext uri="{FF2B5EF4-FFF2-40B4-BE49-F238E27FC236}">
                <a16:creationId xmlns:a16="http://schemas.microsoft.com/office/drawing/2014/main" id="{FF5283D4-DBD8-7340-A1D8-D953FE5A6D13}"/>
              </a:ext>
            </a:extLst>
          </p:cNvPr>
          <p:cNvSpPr>
            <a:spLocks noGrp="1"/>
          </p:cNvSpPr>
          <p:nvPr>
            <p:ph type="sldNum" sz="quarter" idx="15"/>
          </p:nvPr>
        </p:nvSpPr>
        <p:spPr/>
        <p:txBody>
          <a:bodyPr/>
          <a:lstStyle/>
          <a:p>
            <a:fld id="{2083E393-C0BF-4ED8-8545-7E4C90AFF831}" type="slidenum">
              <a:rPr lang="en-US" smtClean="0"/>
              <a:pPr/>
              <a:t>‹#›</a:t>
            </a:fld>
            <a:endParaRPr lang="en-US"/>
          </a:p>
        </p:txBody>
      </p:sp>
      <p:sp>
        <p:nvSpPr>
          <p:cNvPr id="4" name="Footer Placeholder 3">
            <a:extLst>
              <a:ext uri="{FF2B5EF4-FFF2-40B4-BE49-F238E27FC236}">
                <a16:creationId xmlns:a16="http://schemas.microsoft.com/office/drawing/2014/main" id="{F067D433-C98E-AA46-8F4A-66C7B78DC81A}"/>
              </a:ext>
            </a:extLst>
          </p:cNvPr>
          <p:cNvSpPr>
            <a:spLocks noGrp="1"/>
          </p:cNvSpPr>
          <p:nvPr>
            <p:ph type="ftr" sz="quarter" idx="16"/>
          </p:nvPr>
        </p:nvSpPr>
        <p:spPr/>
        <p:txBody>
          <a:bodyPr/>
          <a:lstStyle/>
          <a:p>
            <a:r>
              <a:rPr lang="en-US"/>
              <a:t>© 2022 Willis Towers Watson. All rights reserved. Proprietary and Confidential. For Willis Towers Watson and Willis Towers Watson client use only. Not suitable for unintended purpose or use by unauthorized recipient. </a:t>
            </a:r>
          </a:p>
        </p:txBody>
      </p:sp>
      <p:sp>
        <p:nvSpPr>
          <p:cNvPr id="10" name="Rectangle 9">
            <a:extLst>
              <a:ext uri="{FF2B5EF4-FFF2-40B4-BE49-F238E27FC236}">
                <a16:creationId xmlns:a16="http://schemas.microsoft.com/office/drawing/2014/main" id="{DE986795-BA26-46AB-AD99-AA937F1DF939}"/>
              </a:ext>
            </a:extLst>
          </p:cNvPr>
          <p:cNvSpPr/>
          <p:nvPr userDrawn="1"/>
        </p:nvSpPr>
        <p:spPr>
          <a:xfrm>
            <a:off x="-2" y="2131603"/>
            <a:ext cx="6096000" cy="1851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1">
            <a:extLst>
              <a:ext uri="{FF2B5EF4-FFF2-40B4-BE49-F238E27FC236}">
                <a16:creationId xmlns:a16="http://schemas.microsoft.com/office/drawing/2014/main" id="{981528DB-CCAC-4EFE-BE56-5D3B85E9DCD0}"/>
              </a:ext>
            </a:extLst>
          </p:cNvPr>
          <p:cNvSpPr>
            <a:spLocks noGrp="1"/>
          </p:cNvSpPr>
          <p:nvPr>
            <p:ph type="title" hasCustomPrompt="1"/>
          </p:nvPr>
        </p:nvSpPr>
        <p:spPr>
          <a:xfrm>
            <a:off x="457200" y="2261592"/>
            <a:ext cx="5521570" cy="957428"/>
          </a:xfrm>
        </p:spPr>
        <p:txBody>
          <a:bodyPr rIns="228600">
            <a:noAutofit/>
          </a:bodyPr>
          <a:lstStyle>
            <a:lvl1pPr>
              <a:lnSpc>
                <a:spcPct val="100000"/>
              </a:lnSpc>
              <a:defRPr sz="2800" b="0" i="0" baseline="0">
                <a:solidFill>
                  <a:schemeClr val="tx1"/>
                </a:solidFill>
                <a:latin typeface="Times New Roman" panose="02020603050405020304" pitchFamily="18" charset="0"/>
                <a:cs typeface="Times New Roman" panose="02020603050405020304" pitchFamily="18" charset="0"/>
              </a:defRPr>
            </a:lvl1pPr>
          </a:lstStyle>
          <a:p>
            <a:r>
              <a:rPr lang="en-US"/>
              <a:t>Divider color slide 3 — click to edit</a:t>
            </a:r>
            <a:br>
              <a:rPr lang="en-US"/>
            </a:br>
            <a:r>
              <a:rPr lang="en-US"/>
              <a:t>second line if needed </a:t>
            </a:r>
          </a:p>
        </p:txBody>
      </p:sp>
      <p:sp>
        <p:nvSpPr>
          <p:cNvPr id="16" name="Text Placeholder 21">
            <a:extLst>
              <a:ext uri="{FF2B5EF4-FFF2-40B4-BE49-F238E27FC236}">
                <a16:creationId xmlns:a16="http://schemas.microsoft.com/office/drawing/2014/main" id="{4AEC95B4-C7C1-4BC8-8044-666D1945A6F2}"/>
              </a:ext>
            </a:extLst>
          </p:cNvPr>
          <p:cNvSpPr>
            <a:spLocks noGrp="1"/>
          </p:cNvSpPr>
          <p:nvPr>
            <p:ph type="body" sz="quarter" idx="17" hasCustomPrompt="1"/>
          </p:nvPr>
        </p:nvSpPr>
        <p:spPr>
          <a:xfrm>
            <a:off x="457200" y="3219020"/>
            <a:ext cx="5521571" cy="402123"/>
          </a:xfrm>
        </p:spPr>
        <p:txBody>
          <a:bodyPr rIns="228600"/>
          <a:lstStyle>
            <a:lvl1pPr>
              <a:lnSpc>
                <a:spcPts val="2000"/>
              </a:lnSpc>
              <a:spcAft>
                <a:spcPts val="0"/>
              </a:spcAft>
              <a:defRPr sz="1800" b="0" baseline="0"/>
            </a:lvl1pPr>
          </a:lstStyle>
          <a:p>
            <a:pPr lvl="0"/>
            <a:r>
              <a:rPr lang="en-US"/>
              <a:t>Click to add subhead</a:t>
            </a:r>
          </a:p>
        </p:txBody>
      </p:sp>
    </p:spTree>
    <p:extLst>
      <p:ext uri="{BB962C8B-B14F-4D97-AF65-F5344CB8AC3E}">
        <p14:creationId xmlns:p14="http://schemas.microsoft.com/office/powerpoint/2010/main" val="558541263"/>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11247120" cy="307777"/>
          </a:xfrm>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457200" y="800240"/>
            <a:ext cx="11247120" cy="276999"/>
          </a:xfrm>
        </p:spPr>
        <p:txBody>
          <a:bodyPr/>
          <a:lstStyle>
            <a:lvl1pPr>
              <a:defRPr sz="1800" b="0" baseline="0">
                <a:solidFill>
                  <a:schemeClr val="tx1"/>
                </a:solidFill>
              </a:defRPr>
            </a:lvl1pPr>
          </a:lstStyle>
          <a:p>
            <a:pPr lvl="0"/>
            <a:r>
              <a:rPr lang="en-US"/>
              <a:t>Subheading here</a:t>
            </a:r>
          </a:p>
        </p:txBody>
      </p:sp>
      <p:sp>
        <p:nvSpPr>
          <p:cNvPr id="11" name="Content Placeholder 2"/>
          <p:cNvSpPr>
            <a:spLocks noGrp="1"/>
          </p:cNvSpPr>
          <p:nvPr>
            <p:ph idx="1"/>
          </p:nvPr>
        </p:nvSpPr>
        <p:spPr>
          <a:xfrm>
            <a:off x="457200" y="1524000"/>
            <a:ext cx="11247120" cy="4389120"/>
          </a:xfrm>
        </p:spPr>
        <p:txBody>
          <a:bodyPr/>
          <a:lstStyle>
            <a:lvl1pPr>
              <a:defRPr sz="1800" b="1"/>
            </a:lvl1pPr>
            <a:lvl2pPr>
              <a:defRPr sz="1600" b="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a:xfrm>
            <a:off x="457200" y="6248400"/>
            <a:ext cx="1124712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descr="Icon&#10;&#10;Description automatically generated with low confidence">
            <a:extLst>
              <a:ext uri="{FF2B5EF4-FFF2-40B4-BE49-F238E27FC236}">
                <a16:creationId xmlns:a16="http://schemas.microsoft.com/office/drawing/2014/main" id="{06C9432F-114B-CC44-850B-6B315E50D7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9269" y="6434654"/>
            <a:ext cx="562131" cy="181495"/>
          </a:xfrm>
          <a:prstGeom prst="rect">
            <a:avLst/>
          </a:prstGeom>
        </p:spPr>
      </p:pic>
      <p:sp>
        <p:nvSpPr>
          <p:cNvPr id="3" name="Footer Placeholder 2">
            <a:extLst>
              <a:ext uri="{FF2B5EF4-FFF2-40B4-BE49-F238E27FC236}">
                <a16:creationId xmlns:a16="http://schemas.microsoft.com/office/drawing/2014/main" id="{CFA03F0C-1B2D-5644-BEB5-EB17F0A36FFD}"/>
              </a:ext>
            </a:extLst>
          </p:cNvPr>
          <p:cNvSpPr>
            <a:spLocks noGrp="1"/>
          </p:cNvSpPr>
          <p:nvPr>
            <p:ph type="ftr" sz="quarter" idx="14"/>
          </p:nvPr>
        </p:nvSpPr>
        <p:spPr>
          <a:xfrm>
            <a:off x="457200" y="6515098"/>
            <a:ext cx="7854696" cy="91440"/>
          </a:xfrm>
          <a:prstGeom prst="rect">
            <a:avLst/>
          </a:prstGeom>
        </p:spPr>
        <p:txBody>
          <a:bodyPr/>
          <a:lstStyle/>
          <a:p>
            <a:r>
              <a:rPr lang="en-GB"/>
              <a:t>© 2022 </a:t>
            </a:r>
            <a:r>
              <a:rPr lang="en-GB">
                <a:ea typeface="+mn-lt"/>
                <a:cs typeface="+mn-lt"/>
              </a:rPr>
              <a:t>Willis Towers Watson. All rights reserved. Proprietary and Confidential. For Willis Towers Watson and Willis Towers Watson client use only. Not suitable for unintended purpose or use by unauthorized recipient.</a:t>
            </a:r>
            <a:endParaRPr lang="en-US"/>
          </a:p>
          <a:p>
            <a:endParaRPr lang="en-US"/>
          </a:p>
        </p:txBody>
      </p:sp>
      <p:sp>
        <p:nvSpPr>
          <p:cNvPr id="4" name="Slide Number Placeholder 3">
            <a:extLst>
              <a:ext uri="{FF2B5EF4-FFF2-40B4-BE49-F238E27FC236}">
                <a16:creationId xmlns:a16="http://schemas.microsoft.com/office/drawing/2014/main" id="{AB78CE4D-EED4-5C4A-8915-FD25B2A004F7}"/>
              </a:ext>
            </a:extLst>
          </p:cNvPr>
          <p:cNvSpPr>
            <a:spLocks noGrp="1"/>
          </p:cNvSpPr>
          <p:nvPr>
            <p:ph type="sldNum" sz="quarter" idx="15"/>
          </p:nvPr>
        </p:nvSpPr>
        <p:spPr/>
        <p:txBody>
          <a:bodyPr/>
          <a:lstStyle/>
          <a:p>
            <a:fld id="{2083E393-C0BF-4ED8-8545-7E4C90AFF831}"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4104"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11247120" cy="307777"/>
          </a:xfrm>
        </p:spPr>
        <p:txBody>
          <a:bodyPr/>
          <a:lstStyle/>
          <a:p>
            <a:r>
              <a:rPr lang="en-US"/>
              <a:t>Click to edit Master title style</a:t>
            </a:r>
          </a:p>
        </p:txBody>
      </p:sp>
      <p:sp>
        <p:nvSpPr>
          <p:cNvPr id="9" name="Text Placeholder 12"/>
          <p:cNvSpPr>
            <a:spLocks noGrp="1"/>
          </p:cNvSpPr>
          <p:nvPr>
            <p:ph type="body" sz="quarter" idx="13" hasCustomPrompt="1"/>
          </p:nvPr>
        </p:nvSpPr>
        <p:spPr>
          <a:xfrm>
            <a:off x="457200" y="800240"/>
            <a:ext cx="1124712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457200" y="1524000"/>
            <a:ext cx="11247120" cy="4389120"/>
          </a:xfrm>
        </p:spPr>
        <p:txBody>
          <a:bodyPr/>
          <a:lstStyle>
            <a:lvl1pPr>
              <a:defRPr sz="1800" b="1"/>
            </a:lvl1pPr>
            <a:lvl2pPr>
              <a:defRPr sz="1600" b="0"/>
            </a:lvl2pPr>
            <a:lvl3pPr marL="233363" indent="-233363">
              <a:buSzPct val="100000"/>
              <a:buFont typeface="+mj-lt"/>
              <a:buAutoNum type="arabicPeriod"/>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p:cNvCxnSpPr/>
          <p:nvPr userDrawn="1"/>
        </p:nvCxnSpPr>
        <p:spPr>
          <a:xfrm>
            <a:off x="457200" y="6248400"/>
            <a:ext cx="1124712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descr="Icon&#10;&#10;Description automatically generated with low confidence">
            <a:extLst>
              <a:ext uri="{FF2B5EF4-FFF2-40B4-BE49-F238E27FC236}">
                <a16:creationId xmlns:a16="http://schemas.microsoft.com/office/drawing/2014/main" id="{0E617FCA-3638-3048-BC48-35764EC23A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9269" y="6434654"/>
            <a:ext cx="562131" cy="181495"/>
          </a:xfrm>
          <a:prstGeom prst="rect">
            <a:avLst/>
          </a:prstGeom>
        </p:spPr>
      </p:pic>
      <p:sp>
        <p:nvSpPr>
          <p:cNvPr id="4" name="Slide Number Placeholder 3">
            <a:extLst>
              <a:ext uri="{FF2B5EF4-FFF2-40B4-BE49-F238E27FC236}">
                <a16:creationId xmlns:a16="http://schemas.microsoft.com/office/drawing/2014/main" id="{04CF786D-ECFC-DB4A-85B0-2D517376D017}"/>
              </a:ext>
            </a:extLst>
          </p:cNvPr>
          <p:cNvSpPr>
            <a:spLocks noGrp="1"/>
          </p:cNvSpPr>
          <p:nvPr>
            <p:ph type="sldNum" sz="quarter" idx="15"/>
          </p:nvPr>
        </p:nvSpPr>
        <p:spPr/>
        <p:txBody>
          <a:bodyPr/>
          <a:lstStyle/>
          <a:p>
            <a:fld id="{2083E393-C0BF-4ED8-8545-7E4C90AFF831}" type="slidenum">
              <a:rPr lang="en-US" smtClean="0"/>
              <a:pPr/>
              <a:t>‹#›</a:t>
            </a:fld>
            <a:endParaRPr lang="en-US"/>
          </a:p>
        </p:txBody>
      </p:sp>
      <p:sp>
        <p:nvSpPr>
          <p:cNvPr id="11" name="Footer Placeholder 4 Copyright">
            <a:extLst>
              <a:ext uri="{FF2B5EF4-FFF2-40B4-BE49-F238E27FC236}">
                <a16:creationId xmlns:a16="http://schemas.microsoft.com/office/drawing/2014/main" id="{6D26BC3A-4D4C-4305-A123-326DA07ACF01}"/>
              </a:ext>
            </a:extLst>
          </p:cNvPr>
          <p:cNvSpPr>
            <a:spLocks noGrp="1"/>
          </p:cNvSpPr>
          <p:nvPr>
            <p:ph type="ftr" sz="quarter" idx="3"/>
          </p:nvPr>
        </p:nvSpPr>
        <p:spPr>
          <a:xfrm>
            <a:off x="457200" y="6515097"/>
            <a:ext cx="7772400" cy="91440"/>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a:t>© 2022 Willis Towers Watson. All rights reserved. Proprietary and Confidential. For Willis Towers Watson and Willis Towers Watson client use only. Not suitable for unintended purpose or use by unauthorized recipient.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11247120" cy="307777"/>
          </a:xfrm>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457200" y="800240"/>
            <a:ext cx="11247120" cy="276999"/>
          </a:xfrm>
        </p:spPr>
        <p:txBody>
          <a:bodyPr/>
          <a:lstStyle>
            <a:lvl1pPr>
              <a:defRPr sz="1800" b="0" baseline="0">
                <a:solidFill>
                  <a:schemeClr val="tx1"/>
                </a:solidFill>
              </a:defRPr>
            </a:lvl1pPr>
          </a:lstStyle>
          <a:p>
            <a:pPr lvl="0"/>
            <a:r>
              <a:rPr lang="en-US"/>
              <a:t>Subheading here</a:t>
            </a:r>
          </a:p>
        </p:txBody>
      </p:sp>
      <p:sp>
        <p:nvSpPr>
          <p:cNvPr id="7" name="Text Placeholder 6"/>
          <p:cNvSpPr>
            <a:spLocks noGrp="1"/>
          </p:cNvSpPr>
          <p:nvPr>
            <p:ph type="body" sz="quarter" idx="14" hasCustomPrompt="1"/>
          </p:nvPr>
        </p:nvSpPr>
        <p:spPr>
          <a:xfrm>
            <a:off x="8763820" y="-977"/>
            <a:ext cx="2808248" cy="230400"/>
          </a:xfrm>
          <a:solidFill>
            <a:schemeClr val="accent1"/>
          </a:solidFill>
        </p:spPr>
        <p:txBody>
          <a:bodyPr anchor="ctr" anchorCtr="0"/>
          <a:lstStyle>
            <a:lvl1pPr algn="ctr">
              <a:defRPr sz="1000" cap="all" baseline="0">
                <a:solidFill>
                  <a:schemeClr val="bg1"/>
                </a:solidFill>
              </a:defRPr>
            </a:lvl1pPr>
          </a:lstStyle>
          <a:p>
            <a:pPr lvl="0"/>
            <a:r>
              <a:rPr lang="en-US"/>
              <a:t>Click to edit text</a:t>
            </a:r>
          </a:p>
        </p:txBody>
      </p:sp>
      <p:cxnSp>
        <p:nvCxnSpPr>
          <p:cNvPr id="16" name="Straight Connector 15"/>
          <p:cNvCxnSpPr/>
          <p:nvPr userDrawn="1"/>
        </p:nvCxnSpPr>
        <p:spPr>
          <a:xfrm>
            <a:off x="457200" y="6248400"/>
            <a:ext cx="1124712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descr="Icon&#10;&#10;Description automatically generated with low confidence">
            <a:extLst>
              <a:ext uri="{FF2B5EF4-FFF2-40B4-BE49-F238E27FC236}">
                <a16:creationId xmlns:a16="http://schemas.microsoft.com/office/drawing/2014/main" id="{66F232A1-EBF8-8243-801A-E11495F736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9269" y="6434654"/>
            <a:ext cx="562131" cy="181495"/>
          </a:xfrm>
          <a:prstGeom prst="rect">
            <a:avLst/>
          </a:prstGeom>
        </p:spPr>
      </p:pic>
      <p:sp>
        <p:nvSpPr>
          <p:cNvPr id="4" name="Slide Number Placeholder 3">
            <a:extLst>
              <a:ext uri="{FF2B5EF4-FFF2-40B4-BE49-F238E27FC236}">
                <a16:creationId xmlns:a16="http://schemas.microsoft.com/office/drawing/2014/main" id="{7459DA79-965E-824F-B329-A650D4ECE6DB}"/>
              </a:ext>
            </a:extLst>
          </p:cNvPr>
          <p:cNvSpPr>
            <a:spLocks noGrp="1"/>
          </p:cNvSpPr>
          <p:nvPr>
            <p:ph type="sldNum" sz="quarter" idx="16"/>
          </p:nvPr>
        </p:nvSpPr>
        <p:spPr/>
        <p:txBody>
          <a:bodyPr/>
          <a:lstStyle/>
          <a:p>
            <a:fld id="{2083E393-C0BF-4ED8-8545-7E4C90AFF831}" type="slidenum">
              <a:rPr lang="en-US" smtClean="0"/>
              <a:pPr/>
              <a:t>‹#›</a:t>
            </a:fld>
            <a:endParaRPr lang="en-US"/>
          </a:p>
        </p:txBody>
      </p:sp>
      <p:sp>
        <p:nvSpPr>
          <p:cNvPr id="12" name="Content Placeholder 2">
            <a:extLst>
              <a:ext uri="{FF2B5EF4-FFF2-40B4-BE49-F238E27FC236}">
                <a16:creationId xmlns:a16="http://schemas.microsoft.com/office/drawing/2014/main" id="{4FB6DECA-FD0B-EF40-A2A6-23E2EC2F749F}"/>
              </a:ext>
            </a:extLst>
          </p:cNvPr>
          <p:cNvSpPr>
            <a:spLocks noGrp="1"/>
          </p:cNvSpPr>
          <p:nvPr>
            <p:ph idx="1"/>
          </p:nvPr>
        </p:nvSpPr>
        <p:spPr>
          <a:xfrm>
            <a:off x="457200" y="1524000"/>
            <a:ext cx="11247120" cy="4389120"/>
          </a:xfrm>
        </p:spPr>
        <p:txBody>
          <a:bodyPr/>
          <a:lstStyle>
            <a:lvl1pPr>
              <a:defRPr sz="1800" b="1"/>
            </a:lvl1pPr>
            <a:lvl2pPr>
              <a:defRPr sz="1600" b="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Copyright">
            <a:extLst>
              <a:ext uri="{FF2B5EF4-FFF2-40B4-BE49-F238E27FC236}">
                <a16:creationId xmlns:a16="http://schemas.microsoft.com/office/drawing/2014/main" id="{845D764C-0427-4B47-AEA5-D78E7DECD8E0}"/>
              </a:ext>
            </a:extLst>
          </p:cNvPr>
          <p:cNvSpPr>
            <a:spLocks noGrp="1"/>
          </p:cNvSpPr>
          <p:nvPr>
            <p:ph type="ftr" sz="quarter" idx="3"/>
          </p:nvPr>
        </p:nvSpPr>
        <p:spPr>
          <a:xfrm>
            <a:off x="457200" y="6515097"/>
            <a:ext cx="7772400" cy="91440"/>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a:t>© 2022 Willis Towers Watson. All rights reserved. Proprietary and Confidential. For Willis Towers Watson and Willis Towers Watson client use only. Not suitable for unintended purpose or use by unauthorized recipient. </a:t>
            </a:r>
          </a:p>
        </p:txBody>
      </p:sp>
    </p:spTree>
    <p:extLst>
      <p:ext uri="{BB962C8B-B14F-4D97-AF65-F5344CB8AC3E}">
        <p14:creationId xmlns:p14="http://schemas.microsoft.com/office/powerpoint/2010/main" val="2388903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3ED6C0D-9459-4E42-A0ED-30F191DD1ADE}"/>
              </a:ext>
            </a:extLst>
          </p:cNvPr>
          <p:cNvSpPr>
            <a:spLocks noGrp="1"/>
          </p:cNvSpPr>
          <p:nvPr>
            <p:ph type="pic" sz="quarter" idx="19"/>
          </p:nvPr>
        </p:nvSpPr>
        <p:spPr>
          <a:xfrm>
            <a:off x="457200" y="1527048"/>
            <a:ext cx="2029968" cy="1901952"/>
          </a:xfrm>
          <a:solidFill>
            <a:srgbClr val="E6E6E6"/>
          </a:solidFill>
        </p:spPr>
        <p:txBody>
          <a:bodyPr/>
          <a:lstStyle>
            <a:lvl1pPr>
              <a:defRPr/>
            </a:lvl1pPr>
          </a:lstStyle>
          <a:p>
            <a:r>
              <a:rPr lang="en-US"/>
              <a:t>Click icon to add picture</a:t>
            </a:r>
            <a:endParaRPr lang="en-GB"/>
          </a:p>
        </p:txBody>
      </p:sp>
      <p:sp>
        <p:nvSpPr>
          <p:cNvPr id="2" name="Title 1"/>
          <p:cNvSpPr>
            <a:spLocks noGrp="1"/>
          </p:cNvSpPr>
          <p:nvPr>
            <p:ph type="title"/>
          </p:nvPr>
        </p:nvSpPr>
        <p:spPr>
          <a:xfrm>
            <a:off x="457200" y="457201"/>
            <a:ext cx="11247120" cy="307777"/>
          </a:xfrm>
        </p:spPr>
        <p:txBody>
          <a:bodyPr/>
          <a:lstStyle/>
          <a:p>
            <a:r>
              <a:rPr lang="en-US"/>
              <a:t>Click to edit Master title style</a:t>
            </a:r>
          </a:p>
        </p:txBody>
      </p:sp>
      <p:sp>
        <p:nvSpPr>
          <p:cNvPr id="13" name="Text Placeholder 12"/>
          <p:cNvSpPr>
            <a:spLocks noGrp="1"/>
          </p:cNvSpPr>
          <p:nvPr>
            <p:ph type="body" sz="quarter" idx="13" hasCustomPrompt="1"/>
          </p:nvPr>
        </p:nvSpPr>
        <p:spPr>
          <a:xfrm>
            <a:off x="457200" y="800240"/>
            <a:ext cx="11247120" cy="276999"/>
          </a:xfrm>
        </p:spPr>
        <p:txBody>
          <a:bodyPr/>
          <a:lstStyle>
            <a:lvl1pPr>
              <a:defRPr sz="1800" b="0" baseline="0">
                <a:solidFill>
                  <a:schemeClr val="tx1"/>
                </a:solidFill>
              </a:defRPr>
            </a:lvl1pPr>
          </a:lstStyle>
          <a:p>
            <a:pPr lvl="0"/>
            <a:r>
              <a:rPr lang="en-US"/>
              <a:t>Subheading here</a:t>
            </a:r>
          </a:p>
        </p:txBody>
      </p:sp>
      <p:cxnSp>
        <p:nvCxnSpPr>
          <p:cNvPr id="11" name="Straight Connector 10"/>
          <p:cNvCxnSpPr/>
          <p:nvPr userDrawn="1"/>
        </p:nvCxnSpPr>
        <p:spPr>
          <a:xfrm>
            <a:off x="457200" y="6248400"/>
            <a:ext cx="1124712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descr="Icon&#10;&#10;Description automatically generated with low confidence">
            <a:extLst>
              <a:ext uri="{FF2B5EF4-FFF2-40B4-BE49-F238E27FC236}">
                <a16:creationId xmlns:a16="http://schemas.microsoft.com/office/drawing/2014/main" id="{2D9C1783-1EAE-8944-989D-9FD9FCA234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9269" y="6434654"/>
            <a:ext cx="562131" cy="181495"/>
          </a:xfrm>
          <a:prstGeom prst="rect">
            <a:avLst/>
          </a:prstGeom>
        </p:spPr>
      </p:pic>
      <p:sp>
        <p:nvSpPr>
          <p:cNvPr id="4" name="Slide Number Placeholder 3">
            <a:extLst>
              <a:ext uri="{FF2B5EF4-FFF2-40B4-BE49-F238E27FC236}">
                <a16:creationId xmlns:a16="http://schemas.microsoft.com/office/drawing/2014/main" id="{8C6877DF-237F-E747-9114-60EE86BA8DC2}"/>
              </a:ext>
            </a:extLst>
          </p:cNvPr>
          <p:cNvSpPr>
            <a:spLocks noGrp="1"/>
          </p:cNvSpPr>
          <p:nvPr>
            <p:ph type="sldNum" sz="quarter" idx="17"/>
          </p:nvPr>
        </p:nvSpPr>
        <p:spPr/>
        <p:txBody>
          <a:bodyPr/>
          <a:lstStyle/>
          <a:p>
            <a:fld id="{2083E393-C0BF-4ED8-8545-7E4C90AFF831}" type="slidenum">
              <a:rPr lang="en-US" smtClean="0"/>
              <a:pPr/>
              <a:t>‹#›</a:t>
            </a:fld>
            <a:endParaRPr lang="en-US"/>
          </a:p>
        </p:txBody>
      </p:sp>
      <p:sp>
        <p:nvSpPr>
          <p:cNvPr id="14" name="Text Placeholder 5">
            <a:extLst>
              <a:ext uri="{FF2B5EF4-FFF2-40B4-BE49-F238E27FC236}">
                <a16:creationId xmlns:a16="http://schemas.microsoft.com/office/drawing/2014/main" id="{88133C71-B77E-E24D-A17F-0F2FD2811D0E}"/>
              </a:ext>
            </a:extLst>
          </p:cNvPr>
          <p:cNvSpPr>
            <a:spLocks noGrp="1"/>
          </p:cNvSpPr>
          <p:nvPr>
            <p:ph type="body" sz="quarter" idx="18"/>
          </p:nvPr>
        </p:nvSpPr>
        <p:spPr>
          <a:xfrm>
            <a:off x="2706688" y="1524000"/>
            <a:ext cx="8997950" cy="4387850"/>
          </a:xfrm>
        </p:spPr>
        <p:txBody>
          <a:bodyPr/>
          <a:lstStyle>
            <a:lvl1pPr>
              <a:defRPr sz="1800" b="1"/>
            </a:lvl1pPr>
            <a:lvl2pPr>
              <a:defRPr sz="1600" b="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Copyright">
            <a:extLst>
              <a:ext uri="{FF2B5EF4-FFF2-40B4-BE49-F238E27FC236}">
                <a16:creationId xmlns:a16="http://schemas.microsoft.com/office/drawing/2014/main" id="{C4AF24F6-D592-4E5A-9D0C-6CD3000B8785}"/>
              </a:ext>
            </a:extLst>
          </p:cNvPr>
          <p:cNvSpPr>
            <a:spLocks noGrp="1"/>
          </p:cNvSpPr>
          <p:nvPr>
            <p:ph type="ftr" sz="quarter" idx="3"/>
          </p:nvPr>
        </p:nvSpPr>
        <p:spPr>
          <a:xfrm>
            <a:off x="457200" y="6515097"/>
            <a:ext cx="7772400" cy="91440"/>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a:t>© 2022 Willis Towers Watson. All rights reserved. Proprietary and Confidential. For Willis Towers Watson and Willis Towers Watson client use only. Not suitable for unintended purpose or use by unauthorized recipient.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1"/>
            <a:ext cx="109728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457200" y="1524000"/>
            <a:ext cx="1124712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201400" y="647027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7" name="Footer Placeholder 4 Copyright"/>
          <p:cNvSpPr>
            <a:spLocks noGrp="1"/>
          </p:cNvSpPr>
          <p:nvPr>
            <p:ph type="ftr" sz="quarter" idx="3"/>
          </p:nvPr>
        </p:nvSpPr>
        <p:spPr>
          <a:xfrm>
            <a:off x="457200" y="6515097"/>
            <a:ext cx="7772400" cy="91440"/>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a:t>© 2022 Willis Towers Watson. All rights reserved. Proprietary and Confidential. For Willis Towers Watson and Willis Towers Watson client use only. Not suitable for unintended purpose or use by unauthorized recipient. </a:t>
            </a:r>
          </a:p>
        </p:txBody>
      </p:sp>
      <p:sp>
        <p:nvSpPr>
          <p:cNvPr id="9" name="Rectangle 8"/>
          <p:cNvSpPr/>
          <p:nvPr userDrawn="1"/>
        </p:nvSpPr>
        <p:spPr>
          <a:xfrm>
            <a:off x="457200" y="6400801"/>
            <a:ext cx="413575" cy="92333"/>
          </a:xfrm>
          <a:prstGeom prst="rect">
            <a:avLst/>
          </a:prstGeom>
        </p:spPr>
        <p:txBody>
          <a:bodyPr wrap="none" lIns="0" tIns="0" rIns="0" bIns="0">
            <a:spAutoFit/>
          </a:bodyPr>
          <a:lstStyle/>
          <a:p>
            <a:pPr>
              <a:spcAft>
                <a:spcPts val="200"/>
              </a:spcAft>
            </a:pPr>
            <a:r>
              <a:rPr lang="en-GB" sz="600" b="1">
                <a:solidFill>
                  <a:srgbClr val="7F35B2"/>
                </a:solidFill>
              </a:rPr>
              <a:t>wtwco.com</a:t>
            </a:r>
          </a:p>
        </p:txBody>
      </p:sp>
      <p:sp>
        <p:nvSpPr>
          <p:cNvPr id="4" name="MSIPCMContentMarking" descr="{&quot;HashCode&quot;:-1535087344,&quot;Placement&quot;:&quot;Footer&quot;,&quot;Top&quot;:519.343,&quot;Left&quot;:426.774323,&quot;SlideWidth&quot;:960,&quot;SlideHeight&quot;:540}">
            <a:extLst>
              <a:ext uri="{FF2B5EF4-FFF2-40B4-BE49-F238E27FC236}">
                <a16:creationId xmlns:a16="http://schemas.microsoft.com/office/drawing/2014/main" id="{3A3D6B0E-0811-67C2-D5C0-DB09BBA79801}"/>
              </a:ext>
            </a:extLst>
          </p:cNvPr>
          <p:cNvSpPr txBox="1"/>
          <p:nvPr userDrawn="1"/>
        </p:nvSpPr>
        <p:spPr>
          <a:xfrm>
            <a:off x="5420034" y="6595656"/>
            <a:ext cx="1351931"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Classified as General</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2" r:id="rId3"/>
    <p:sldLayoutId id="2147483725" r:id="rId4"/>
    <p:sldLayoutId id="2147483726" r:id="rId5"/>
    <p:sldLayoutId id="2147483696" r:id="rId6"/>
    <p:sldLayoutId id="2147483695" r:id="rId7"/>
    <p:sldLayoutId id="2147483721" r:id="rId8"/>
    <p:sldLayoutId id="2147483688" r:id="rId9"/>
    <p:sldLayoutId id="2147483672" r:id="rId10"/>
    <p:sldLayoutId id="2147483689" r:id="rId11"/>
    <p:sldLayoutId id="2147483690" r:id="rId12"/>
    <p:sldLayoutId id="2147483667" r:id="rId13"/>
    <p:sldLayoutId id="2147483697" r:id="rId14"/>
  </p:sldLayoutIdLst>
  <p:hf hdr="0" dt="0"/>
  <p:txStyles>
    <p:titleStyle>
      <a:lvl1pPr algn="l" defTabSz="914400" rtl="0" eaLnBrk="1" latinLnBrk="0" hangingPunct="1">
        <a:spcBef>
          <a:spcPct val="0"/>
        </a:spcBef>
        <a:buNone/>
        <a:defRPr sz="2000" b="1" kern="1200" baseline="0">
          <a:solidFill>
            <a:srgbClr val="7F35B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b="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F35B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228600" indent="-228600" algn="l" defTabSz="914400" rtl="0" eaLnBrk="1" latinLnBrk="0" hangingPunct="1">
        <a:spcBef>
          <a:spcPts val="0"/>
        </a:spcBef>
        <a:spcAft>
          <a:spcPts val="350"/>
        </a:spcAft>
        <a:buClr>
          <a:srgbClr val="7F35B2"/>
        </a:buClr>
        <a:buFont typeface="+mj-lt"/>
        <a:buAutoNum type="arabicPeriod"/>
        <a:defRPr sz="1600" kern="1200">
          <a:solidFill>
            <a:schemeClr val="tx1"/>
          </a:solidFill>
          <a:latin typeface="+mn-lt"/>
          <a:ea typeface="+mn-ea"/>
          <a:cs typeface="+mn-cs"/>
        </a:defRPr>
      </a:lvl8pPr>
      <a:lvl9pPr marL="457200" indent="-228600" algn="l" defTabSz="914400" rtl="0" eaLnBrk="1" latinLnBrk="0" hangingPunct="1">
        <a:spcBef>
          <a:spcPts val="280"/>
        </a:spcBef>
        <a:buClr>
          <a:srgbClr val="7F35B2"/>
        </a:buClr>
        <a:buFont typeface="+mj-lt"/>
        <a:buAutoNum type="arabicPeriod"/>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350C588A-5B96-6047-820E-0B4F7A3D3D5A}"/>
              </a:ext>
            </a:extLst>
          </p:cNvPr>
          <p:cNvSpPr>
            <a:spLocks noGrp="1"/>
          </p:cNvSpPr>
          <p:nvPr>
            <p:ph type="title"/>
          </p:nvPr>
        </p:nvSpPr>
        <p:spPr/>
        <p:txBody>
          <a:bodyPr/>
          <a:lstStyle/>
          <a:p>
            <a:r>
              <a:rPr lang="en-GB" sz="2400"/>
              <a:t>Kindred</a:t>
            </a:r>
            <a:br>
              <a:rPr lang="en-GB"/>
            </a:br>
            <a:endParaRPr lang="en-US"/>
          </a:p>
        </p:txBody>
      </p:sp>
      <p:sp>
        <p:nvSpPr>
          <p:cNvPr id="19" name="Text Placeholder 18">
            <a:extLst>
              <a:ext uri="{FF2B5EF4-FFF2-40B4-BE49-F238E27FC236}">
                <a16:creationId xmlns:a16="http://schemas.microsoft.com/office/drawing/2014/main" id="{55726D79-9BB6-7E4D-8D36-94496024F512}"/>
              </a:ext>
            </a:extLst>
          </p:cNvPr>
          <p:cNvSpPr>
            <a:spLocks noGrp="1"/>
          </p:cNvSpPr>
          <p:nvPr>
            <p:ph type="body" sz="quarter" idx="15"/>
          </p:nvPr>
        </p:nvSpPr>
        <p:spPr>
          <a:xfrm>
            <a:off x="457200" y="2482662"/>
            <a:ext cx="5638800" cy="402123"/>
          </a:xfrm>
        </p:spPr>
        <p:txBody>
          <a:bodyPr/>
          <a:lstStyle/>
          <a:p>
            <a:r>
              <a:rPr lang="en-GB" sz="1800"/>
              <a:t>2023 Remuneration Guidelines and Long-Term Incentive Plans</a:t>
            </a:r>
            <a:endParaRPr lang="en-US"/>
          </a:p>
        </p:txBody>
      </p:sp>
      <p:sp>
        <p:nvSpPr>
          <p:cNvPr id="20" name="Text Placeholder 19">
            <a:extLst>
              <a:ext uri="{FF2B5EF4-FFF2-40B4-BE49-F238E27FC236}">
                <a16:creationId xmlns:a16="http://schemas.microsoft.com/office/drawing/2014/main" id="{B27344E4-FEF5-6041-8004-96C53F794C2A}"/>
              </a:ext>
            </a:extLst>
          </p:cNvPr>
          <p:cNvSpPr>
            <a:spLocks noGrp="1"/>
          </p:cNvSpPr>
          <p:nvPr>
            <p:ph type="body" sz="quarter" idx="16"/>
          </p:nvPr>
        </p:nvSpPr>
        <p:spPr/>
        <p:txBody>
          <a:bodyPr/>
          <a:lstStyle/>
          <a:p>
            <a:r>
              <a:rPr lang="en-GB"/>
              <a:t>February 2023</a:t>
            </a:r>
          </a:p>
        </p:txBody>
      </p:sp>
      <p:sp>
        <p:nvSpPr>
          <p:cNvPr id="21" name="Text Placeholder 20">
            <a:extLst>
              <a:ext uri="{FF2B5EF4-FFF2-40B4-BE49-F238E27FC236}">
                <a16:creationId xmlns:a16="http://schemas.microsoft.com/office/drawing/2014/main" id="{C4DD4201-F50B-4B4B-9EBC-3D773D87EE92}"/>
              </a:ext>
            </a:extLst>
          </p:cNvPr>
          <p:cNvSpPr>
            <a:spLocks noGrp="1"/>
          </p:cNvSpPr>
          <p:nvPr>
            <p:ph type="body" sz="quarter" idx="17"/>
          </p:nvPr>
        </p:nvSpPr>
        <p:spPr/>
        <p:txBody>
          <a:bodyPr/>
          <a:lstStyle/>
          <a:p>
            <a:r>
              <a:rPr lang="en-GB"/>
              <a:t>Shareholder presentation</a:t>
            </a:r>
          </a:p>
          <a:p>
            <a:endParaRPr lang="en-US"/>
          </a:p>
        </p:txBody>
      </p:sp>
      <p:sp>
        <p:nvSpPr>
          <p:cNvPr id="7" name="Footer Placeholder 6">
            <a:extLst>
              <a:ext uri="{FF2B5EF4-FFF2-40B4-BE49-F238E27FC236}">
                <a16:creationId xmlns:a16="http://schemas.microsoft.com/office/drawing/2014/main" id="{C056925D-570E-0B44-8052-C8ED217A6408}"/>
              </a:ext>
            </a:extLst>
          </p:cNvPr>
          <p:cNvSpPr>
            <a:spLocks noGrp="1"/>
          </p:cNvSpPr>
          <p:nvPr>
            <p:ph type="ftr"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black"/>
                </a:solidFill>
                <a:effectLst/>
                <a:uLnTx/>
                <a:uFillTx/>
                <a:latin typeface="Arial"/>
                <a:ea typeface="+mn-ea"/>
                <a:cs typeface="+mn-cs"/>
              </a:rPr>
              <a:t>© 2023 Willis Towers Watson. All rights reserved. Proprietary and Confidential. For Willis Towers Watson and Willis Towers Watson client use only. Not suitable for unintended purpose or use by unauthorized recipient. </a:t>
            </a:r>
          </a:p>
        </p:txBody>
      </p:sp>
      <p:pic>
        <p:nvPicPr>
          <p:cNvPr id="3" name="Picture Placeholder 2" descr="A picture containing blurry&#10;&#10;Description automatically generated">
            <a:extLst>
              <a:ext uri="{FF2B5EF4-FFF2-40B4-BE49-F238E27FC236}">
                <a16:creationId xmlns:a16="http://schemas.microsoft.com/office/drawing/2014/main" id="{369AC8CA-627D-4E5E-868F-E01BEAFE6BC1}"/>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l="27" r="27"/>
          <a:stretch>
            <a:fillRect/>
          </a:stretch>
        </p:blipFill>
        <p:spPr/>
      </p:pic>
    </p:spTree>
    <p:extLst>
      <p:ext uri="{BB962C8B-B14F-4D97-AF65-F5344CB8AC3E}">
        <p14:creationId xmlns:p14="http://schemas.microsoft.com/office/powerpoint/2010/main" val="2827126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F3EF028-EF70-B34B-9258-4737DF126251}"/>
              </a:ext>
            </a:extLst>
          </p:cNvPr>
          <p:cNvSpPr>
            <a:spLocks noGrp="1"/>
          </p:cNvSpPr>
          <p:nvPr>
            <p:ph type="title"/>
          </p:nvPr>
        </p:nvSpPr>
        <p:spPr>
          <a:xfrm>
            <a:off x="457200" y="457201"/>
            <a:ext cx="11247120" cy="307777"/>
          </a:xfrm>
        </p:spPr>
        <p:txBody>
          <a:bodyPr/>
          <a:lstStyle/>
          <a:p>
            <a:r>
              <a:rPr lang="en-GB"/>
              <a:t>2022 Kindred Long-Term Incentive (LTI) Plans</a:t>
            </a:r>
            <a:endParaRPr lang="en-US"/>
          </a:p>
        </p:txBody>
      </p:sp>
      <p:sp>
        <p:nvSpPr>
          <p:cNvPr id="12" name="Text Placeholder 11">
            <a:extLst>
              <a:ext uri="{FF2B5EF4-FFF2-40B4-BE49-F238E27FC236}">
                <a16:creationId xmlns:a16="http://schemas.microsoft.com/office/drawing/2014/main" id="{603D8274-F0BE-E44C-9766-A71B9A239EA5}"/>
              </a:ext>
            </a:extLst>
          </p:cNvPr>
          <p:cNvSpPr>
            <a:spLocks noGrp="1"/>
          </p:cNvSpPr>
          <p:nvPr>
            <p:ph type="body" sz="quarter" idx="13"/>
          </p:nvPr>
        </p:nvSpPr>
        <p:spPr>
          <a:xfrm>
            <a:off x="457200" y="800240"/>
            <a:ext cx="11247120" cy="276999"/>
          </a:xfrm>
        </p:spPr>
        <p:txBody>
          <a:bodyPr vert="horz" lIns="0" tIns="0" rIns="0" bIns="0" rtlCol="0" anchor="t">
            <a:noAutofit/>
          </a:bodyPr>
          <a:lstStyle/>
          <a:p>
            <a:r>
              <a:rPr lang="en-GB"/>
              <a:t>Introduction/setting the context</a:t>
            </a:r>
          </a:p>
        </p:txBody>
      </p:sp>
      <p:sp>
        <p:nvSpPr>
          <p:cNvPr id="6" name="Text Placeholder 5"/>
          <p:cNvSpPr>
            <a:spLocks noGrp="1"/>
          </p:cNvSpPr>
          <p:nvPr>
            <p:ph idx="1"/>
            <p:custDataLst>
              <p:tags r:id="rId2"/>
            </p:custDataLst>
          </p:nvPr>
        </p:nvSpPr>
        <p:spPr>
          <a:xfrm>
            <a:off x="457200" y="1524000"/>
            <a:ext cx="11247120" cy="4595446"/>
          </a:xfrm>
        </p:spPr>
        <p:txBody>
          <a:bodyPr/>
          <a:lstStyle/>
          <a:p>
            <a:pPr lvl="2">
              <a:spcAft>
                <a:spcPts val="1200"/>
              </a:spcAft>
            </a:pPr>
            <a:r>
              <a:rPr lang="en-GB" sz="1800" dirty="0"/>
              <a:t>In May 2023, the AGM mandate to operate Kindred’s Performance Share Plan (PSP) is expiring and therefore we would like to seek for a new mandate at AGM 2023.</a:t>
            </a:r>
          </a:p>
          <a:p>
            <a:pPr lvl="2">
              <a:spcAft>
                <a:spcPts val="1200"/>
              </a:spcAft>
            </a:pPr>
            <a:r>
              <a:rPr lang="en-GB" sz="1800" dirty="0"/>
              <a:t>We will be seeking shareholder approval for a</a:t>
            </a:r>
            <a:r>
              <a:rPr lang="en-US" sz="1800" dirty="0"/>
              <a:t> 5-year mandate to operate the scheme that will cover 2023 – 2027 grants​</a:t>
            </a:r>
            <a:r>
              <a:rPr lang="en-GB" sz="1800" dirty="0"/>
              <a:t>.</a:t>
            </a:r>
          </a:p>
          <a:p>
            <a:pPr lvl="2">
              <a:spcAft>
                <a:spcPts val="1200"/>
              </a:spcAft>
            </a:pPr>
            <a:r>
              <a:rPr lang="en-GB" sz="1800" dirty="0"/>
              <a:t>We have outlined in this presentation the key features of the proposed PSP, and we welcome your comments and feedback.</a:t>
            </a:r>
          </a:p>
        </p:txBody>
      </p:sp>
      <p:sp>
        <p:nvSpPr>
          <p:cNvPr id="9" name="Slide Number Placeholder 8"/>
          <p:cNvSpPr>
            <a:spLocks noGrp="1"/>
          </p:cNvSpPr>
          <p:nvPr>
            <p:ph type="sldNum" sz="quarter" idx="15"/>
          </p:nvPr>
        </p:nvSpPr>
        <p:spPr>
          <a:xfrm>
            <a:off x="11201400" y="6470270"/>
            <a:ext cx="508000" cy="137160"/>
          </a:xfrm>
        </p:spPr>
        <p:txBody>
          <a:bodyPr/>
          <a:lstStyle/>
          <a:p>
            <a:fld id="{2083E393-C0BF-4ED8-8545-7E4C90AFF831}" type="slidenum">
              <a:rPr lang="en-US" smtClean="0"/>
              <a:pPr/>
              <a:t>2</a:t>
            </a:fld>
            <a:endParaRPr lang="en-US"/>
          </a:p>
        </p:txBody>
      </p:sp>
      <p:sp>
        <p:nvSpPr>
          <p:cNvPr id="8" name="Path"/>
          <p:cNvSpPr/>
          <p:nvPr/>
        </p:nvSpPr>
        <p:spPr>
          <a:xfrm>
            <a:off x="1973263" y="6631921"/>
            <a:ext cx="5570444" cy="225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b="1">
              <a:solidFill>
                <a:schemeClr val="tx1"/>
              </a:solidFill>
            </a:endParaRPr>
          </a:p>
        </p:txBody>
      </p:sp>
      <p:sp>
        <p:nvSpPr>
          <p:cNvPr id="3" name="Footer Placeholder 2">
            <a:extLst>
              <a:ext uri="{FF2B5EF4-FFF2-40B4-BE49-F238E27FC236}">
                <a16:creationId xmlns:a16="http://schemas.microsoft.com/office/drawing/2014/main" id="{C7588471-FDA2-49B9-BFEC-199689EEEF31}"/>
              </a:ext>
            </a:extLst>
          </p:cNvPr>
          <p:cNvSpPr>
            <a:spLocks noGrp="1"/>
          </p:cNvSpPr>
          <p:nvPr>
            <p:ph type="ftr" sz="quarter" idx="14"/>
          </p:nvPr>
        </p:nvSpPr>
        <p:spPr>
          <a:xfrm>
            <a:off x="457200" y="6515098"/>
            <a:ext cx="7854696" cy="184666"/>
          </a:xfrm>
        </p:spPr>
        <p:txBody>
          <a:bodyPr/>
          <a:lstStyle/>
          <a:p>
            <a:r>
              <a:rPr lang="en-GB"/>
              <a:t>© 2023 </a:t>
            </a:r>
            <a:r>
              <a:rPr lang="en-GB">
                <a:ea typeface="+mn-lt"/>
                <a:cs typeface="+mn-lt"/>
              </a:rPr>
              <a:t>Willis Towers Watson. All rights reserved. Proprietary and Confidential. For Willis Towers Watson and Willis Towers Watson client use only. Not suitable for unintended purpose or use by unauthorized recipient.</a:t>
            </a:r>
            <a:endParaRPr lang="en-US"/>
          </a:p>
          <a:p>
            <a:endParaRPr lang="en-US"/>
          </a:p>
        </p:txBody>
      </p:sp>
    </p:spTree>
    <p:custDataLst>
      <p:tags r:id="rId1"/>
    </p:custDataLst>
    <p:extLst>
      <p:ext uri="{BB962C8B-B14F-4D97-AF65-F5344CB8AC3E}">
        <p14:creationId xmlns:p14="http://schemas.microsoft.com/office/powerpoint/2010/main" val="1784905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8EAA3B-A7F1-4E1D-82B5-F5E3EA81A08C}"/>
              </a:ext>
            </a:extLst>
          </p:cNvPr>
          <p:cNvSpPr/>
          <p:nvPr/>
        </p:nvSpPr>
        <p:spPr>
          <a:xfrm>
            <a:off x="442913" y="3332115"/>
            <a:ext cx="9108385" cy="2876477"/>
          </a:xfrm>
          <a:prstGeom prst="rect">
            <a:avLst/>
          </a:prstGeom>
          <a:solidFill>
            <a:srgbClr val="F2F2F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itle 10">
            <a:extLst>
              <a:ext uri="{FF2B5EF4-FFF2-40B4-BE49-F238E27FC236}">
                <a16:creationId xmlns:a16="http://schemas.microsoft.com/office/drawing/2014/main" id="{DF3EF028-EF70-B34B-9258-4737DF126251}"/>
              </a:ext>
            </a:extLst>
          </p:cNvPr>
          <p:cNvSpPr>
            <a:spLocks noGrp="1"/>
          </p:cNvSpPr>
          <p:nvPr>
            <p:ph type="title"/>
          </p:nvPr>
        </p:nvSpPr>
        <p:spPr>
          <a:xfrm>
            <a:off x="457200" y="457201"/>
            <a:ext cx="11247120" cy="307777"/>
          </a:xfrm>
        </p:spPr>
        <p:txBody>
          <a:bodyPr/>
          <a:lstStyle/>
          <a:p>
            <a:r>
              <a:rPr lang="en-GB"/>
              <a:t>2023 Kindred Performance Share Plan </a:t>
            </a:r>
            <a:endParaRPr lang="en-US"/>
          </a:p>
        </p:txBody>
      </p:sp>
      <p:sp>
        <p:nvSpPr>
          <p:cNvPr id="12" name="Text Placeholder 11">
            <a:extLst>
              <a:ext uri="{FF2B5EF4-FFF2-40B4-BE49-F238E27FC236}">
                <a16:creationId xmlns:a16="http://schemas.microsoft.com/office/drawing/2014/main" id="{603D8274-F0BE-E44C-9766-A71B9A239EA5}"/>
              </a:ext>
            </a:extLst>
          </p:cNvPr>
          <p:cNvSpPr>
            <a:spLocks noGrp="1"/>
          </p:cNvSpPr>
          <p:nvPr>
            <p:ph type="body" sz="quarter" idx="13"/>
          </p:nvPr>
        </p:nvSpPr>
        <p:spPr>
          <a:xfrm>
            <a:off x="457200" y="800240"/>
            <a:ext cx="11247120" cy="276999"/>
          </a:xfrm>
        </p:spPr>
        <p:txBody>
          <a:bodyPr vert="horz" lIns="0" tIns="0" rIns="0" bIns="0" rtlCol="0" anchor="t">
            <a:noAutofit/>
          </a:bodyPr>
          <a:lstStyle/>
          <a:p>
            <a:r>
              <a:rPr lang="en-GB"/>
              <a:t>Proposed design</a:t>
            </a:r>
          </a:p>
        </p:txBody>
      </p:sp>
      <p:sp>
        <p:nvSpPr>
          <p:cNvPr id="9" name="Slide Number Placeholder 8"/>
          <p:cNvSpPr>
            <a:spLocks noGrp="1"/>
          </p:cNvSpPr>
          <p:nvPr>
            <p:ph type="sldNum" sz="quarter" idx="15"/>
          </p:nvPr>
        </p:nvSpPr>
        <p:spPr>
          <a:xfrm>
            <a:off x="11201400" y="6470270"/>
            <a:ext cx="508000" cy="137160"/>
          </a:xfrm>
        </p:spPr>
        <p:txBody>
          <a:bodyPr/>
          <a:lstStyle/>
          <a:p>
            <a:fld id="{2083E393-C0BF-4ED8-8545-7E4C90AFF831}" type="slidenum">
              <a:rPr lang="en-US" smtClean="0"/>
              <a:pPr/>
              <a:t>3</a:t>
            </a:fld>
            <a:endParaRPr lang="en-US"/>
          </a:p>
        </p:txBody>
      </p:sp>
      <p:sp>
        <p:nvSpPr>
          <p:cNvPr id="8" name="Path"/>
          <p:cNvSpPr/>
          <p:nvPr/>
        </p:nvSpPr>
        <p:spPr>
          <a:xfrm>
            <a:off x="1973263" y="6631921"/>
            <a:ext cx="5570444" cy="225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b="1">
              <a:solidFill>
                <a:schemeClr val="tx1"/>
              </a:solidFill>
            </a:endParaRPr>
          </a:p>
        </p:txBody>
      </p:sp>
      <p:sp>
        <p:nvSpPr>
          <p:cNvPr id="3" name="Footer Placeholder 2">
            <a:extLst>
              <a:ext uri="{FF2B5EF4-FFF2-40B4-BE49-F238E27FC236}">
                <a16:creationId xmlns:a16="http://schemas.microsoft.com/office/drawing/2014/main" id="{C7588471-FDA2-49B9-BFEC-199689EEEF31}"/>
              </a:ext>
            </a:extLst>
          </p:cNvPr>
          <p:cNvSpPr>
            <a:spLocks noGrp="1"/>
          </p:cNvSpPr>
          <p:nvPr>
            <p:ph type="ftr" sz="quarter" idx="14"/>
          </p:nvPr>
        </p:nvSpPr>
        <p:spPr>
          <a:xfrm>
            <a:off x="457200" y="6515098"/>
            <a:ext cx="7854696" cy="184666"/>
          </a:xfrm>
        </p:spPr>
        <p:txBody>
          <a:bodyPr/>
          <a:lstStyle/>
          <a:p>
            <a:r>
              <a:rPr lang="en-GB"/>
              <a:t>© 2023 </a:t>
            </a:r>
            <a:r>
              <a:rPr lang="en-GB">
                <a:ea typeface="+mn-lt"/>
                <a:cs typeface="+mn-lt"/>
              </a:rPr>
              <a:t>Willis Towers Watson. All rights reserved. Proprietary and Confidential. For Willis Towers Watson and Willis Towers Watson client use only. Not suitable for unintended purpose or use by unauthorized recipient.</a:t>
            </a:r>
            <a:endParaRPr lang="en-US"/>
          </a:p>
          <a:p>
            <a:endParaRPr lang="en-US"/>
          </a:p>
        </p:txBody>
      </p:sp>
      <p:sp>
        <p:nvSpPr>
          <p:cNvPr id="26" name="Text Box 11">
            <a:extLst>
              <a:ext uri="{FF2B5EF4-FFF2-40B4-BE49-F238E27FC236}">
                <a16:creationId xmlns:a16="http://schemas.microsoft.com/office/drawing/2014/main" id="{CE5EBBAF-A834-4153-AA80-E7EE2EDD2FBC}"/>
              </a:ext>
            </a:extLst>
          </p:cNvPr>
          <p:cNvSpPr txBox="1">
            <a:spLocks noChangeArrowheads="1"/>
          </p:cNvSpPr>
          <p:nvPr/>
        </p:nvSpPr>
        <p:spPr bwMode="auto">
          <a:xfrm>
            <a:off x="1577778" y="3404979"/>
            <a:ext cx="1008000" cy="277812"/>
          </a:xfrm>
          <a:prstGeom prst="rect">
            <a:avLst/>
          </a:prstGeom>
          <a:solidFill>
            <a:srgbClr val="C0C0C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GB" altLang="en-US" sz="1200" b="1"/>
              <a:t>2023</a:t>
            </a:r>
          </a:p>
        </p:txBody>
      </p:sp>
      <p:sp>
        <p:nvSpPr>
          <p:cNvPr id="27" name="Text Box 11">
            <a:extLst>
              <a:ext uri="{FF2B5EF4-FFF2-40B4-BE49-F238E27FC236}">
                <a16:creationId xmlns:a16="http://schemas.microsoft.com/office/drawing/2014/main" id="{F957C7B0-3A2E-4FAC-A1C3-60E20ECDF94E}"/>
              </a:ext>
            </a:extLst>
          </p:cNvPr>
          <p:cNvSpPr txBox="1">
            <a:spLocks noChangeArrowheads="1"/>
          </p:cNvSpPr>
          <p:nvPr/>
        </p:nvSpPr>
        <p:spPr bwMode="auto">
          <a:xfrm>
            <a:off x="2616360" y="3404979"/>
            <a:ext cx="1008000" cy="277812"/>
          </a:xfrm>
          <a:prstGeom prst="rect">
            <a:avLst/>
          </a:prstGeom>
          <a:solidFill>
            <a:srgbClr val="C0C0C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GB" altLang="en-US" sz="1200" b="1"/>
              <a:t>2024</a:t>
            </a:r>
          </a:p>
        </p:txBody>
      </p:sp>
      <p:sp>
        <p:nvSpPr>
          <p:cNvPr id="28" name="Text Box 11">
            <a:extLst>
              <a:ext uri="{FF2B5EF4-FFF2-40B4-BE49-F238E27FC236}">
                <a16:creationId xmlns:a16="http://schemas.microsoft.com/office/drawing/2014/main" id="{31045FB3-8B92-4A9A-B8EA-2E3C1DE5AA24}"/>
              </a:ext>
            </a:extLst>
          </p:cNvPr>
          <p:cNvSpPr txBox="1">
            <a:spLocks noChangeArrowheads="1"/>
          </p:cNvSpPr>
          <p:nvPr/>
        </p:nvSpPr>
        <p:spPr bwMode="auto">
          <a:xfrm>
            <a:off x="3651927" y="3404979"/>
            <a:ext cx="1008000" cy="277813"/>
          </a:xfrm>
          <a:prstGeom prst="rect">
            <a:avLst/>
          </a:prstGeom>
          <a:solidFill>
            <a:srgbClr val="C0C0C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GB" altLang="en-US" sz="1200" b="1"/>
              <a:t>2025</a:t>
            </a:r>
          </a:p>
        </p:txBody>
      </p:sp>
      <p:sp>
        <p:nvSpPr>
          <p:cNvPr id="29" name="Text Box 11">
            <a:extLst>
              <a:ext uri="{FF2B5EF4-FFF2-40B4-BE49-F238E27FC236}">
                <a16:creationId xmlns:a16="http://schemas.microsoft.com/office/drawing/2014/main" id="{07732C3D-EAA1-4AAA-B94F-99A0E27DFD6C}"/>
              </a:ext>
            </a:extLst>
          </p:cNvPr>
          <p:cNvSpPr txBox="1">
            <a:spLocks noChangeArrowheads="1"/>
          </p:cNvSpPr>
          <p:nvPr/>
        </p:nvSpPr>
        <p:spPr bwMode="auto">
          <a:xfrm>
            <a:off x="4693919" y="3404979"/>
            <a:ext cx="1008000" cy="277813"/>
          </a:xfrm>
          <a:prstGeom prst="rect">
            <a:avLst/>
          </a:prstGeom>
          <a:solidFill>
            <a:srgbClr val="C0C0C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GB" altLang="en-US" sz="1200" b="1"/>
              <a:t>2026</a:t>
            </a:r>
          </a:p>
        </p:txBody>
      </p:sp>
      <p:sp>
        <p:nvSpPr>
          <p:cNvPr id="30" name="Text Box 11">
            <a:extLst>
              <a:ext uri="{FF2B5EF4-FFF2-40B4-BE49-F238E27FC236}">
                <a16:creationId xmlns:a16="http://schemas.microsoft.com/office/drawing/2014/main" id="{7B886F9F-4C7C-49F2-A3CF-78AA8AE5456A}"/>
              </a:ext>
            </a:extLst>
          </p:cNvPr>
          <p:cNvSpPr txBox="1">
            <a:spLocks noChangeArrowheads="1"/>
          </p:cNvSpPr>
          <p:nvPr/>
        </p:nvSpPr>
        <p:spPr bwMode="auto">
          <a:xfrm>
            <a:off x="5728479" y="3404979"/>
            <a:ext cx="1008000" cy="276225"/>
          </a:xfrm>
          <a:prstGeom prst="rect">
            <a:avLst/>
          </a:prstGeom>
          <a:solidFill>
            <a:srgbClr val="C0C0C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GB" altLang="en-US" sz="1200" b="1"/>
              <a:t>2027</a:t>
            </a:r>
          </a:p>
        </p:txBody>
      </p:sp>
      <p:grpSp>
        <p:nvGrpSpPr>
          <p:cNvPr id="4" name="Group 3">
            <a:extLst>
              <a:ext uri="{FF2B5EF4-FFF2-40B4-BE49-F238E27FC236}">
                <a16:creationId xmlns:a16="http://schemas.microsoft.com/office/drawing/2014/main" id="{0B4618AD-6C43-48AB-B625-A7212A87A011}"/>
              </a:ext>
            </a:extLst>
          </p:cNvPr>
          <p:cNvGrpSpPr/>
          <p:nvPr/>
        </p:nvGrpSpPr>
        <p:grpSpPr>
          <a:xfrm>
            <a:off x="796943" y="3759895"/>
            <a:ext cx="4833724" cy="329058"/>
            <a:chOff x="1301493" y="3797194"/>
            <a:chExt cx="4833724" cy="329058"/>
          </a:xfrm>
        </p:grpSpPr>
        <p:sp>
          <p:nvSpPr>
            <p:cNvPr id="31" name="Text Box 29">
              <a:extLst>
                <a:ext uri="{FF2B5EF4-FFF2-40B4-BE49-F238E27FC236}">
                  <a16:creationId xmlns:a16="http://schemas.microsoft.com/office/drawing/2014/main" id="{F4BCCFF1-7D3F-4729-A1EC-54AD6D01A978}"/>
                </a:ext>
              </a:extLst>
            </p:cNvPr>
            <p:cNvSpPr txBox="1">
              <a:spLocks noChangeArrowheads="1"/>
            </p:cNvSpPr>
            <p:nvPr/>
          </p:nvSpPr>
          <p:spPr bwMode="auto">
            <a:xfrm>
              <a:off x="1301493" y="3881827"/>
              <a:ext cx="9890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200" b="1" dirty="0">
                  <a:ea typeface="MS PGothic" pitchFamily="34" charset="-128"/>
                </a:rPr>
                <a:t>2023 PSP</a:t>
              </a:r>
            </a:p>
          </p:txBody>
        </p:sp>
        <p:sp>
          <p:nvSpPr>
            <p:cNvPr id="32" name="Text Box 27">
              <a:extLst>
                <a:ext uri="{FF2B5EF4-FFF2-40B4-BE49-F238E27FC236}">
                  <a16:creationId xmlns:a16="http://schemas.microsoft.com/office/drawing/2014/main" id="{FE19E5B1-DC8A-4B8F-BD1B-07FB6DDC4712}"/>
                </a:ext>
              </a:extLst>
            </p:cNvPr>
            <p:cNvSpPr txBox="1">
              <a:spLocks noChangeArrowheads="1"/>
            </p:cNvSpPr>
            <p:nvPr/>
          </p:nvSpPr>
          <p:spPr bwMode="auto">
            <a:xfrm>
              <a:off x="5298430" y="3893555"/>
              <a:ext cx="8367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000">
                  <a:ea typeface="MS PGothic" pitchFamily="34" charset="-128"/>
                </a:rPr>
                <a:t>Vest Q2</a:t>
              </a:r>
            </a:p>
          </p:txBody>
        </p:sp>
        <p:grpSp>
          <p:nvGrpSpPr>
            <p:cNvPr id="35" name="Group 34">
              <a:extLst>
                <a:ext uri="{FF2B5EF4-FFF2-40B4-BE49-F238E27FC236}">
                  <a16:creationId xmlns:a16="http://schemas.microsoft.com/office/drawing/2014/main" id="{4FECFE99-B065-423C-B558-8518A4E804D1}"/>
                </a:ext>
              </a:extLst>
            </p:cNvPr>
            <p:cNvGrpSpPr/>
            <p:nvPr/>
          </p:nvGrpSpPr>
          <p:grpSpPr>
            <a:xfrm>
              <a:off x="2082328" y="3797194"/>
              <a:ext cx="3079966" cy="329058"/>
              <a:chOff x="1799728" y="3720607"/>
              <a:chExt cx="3079966" cy="329058"/>
            </a:xfrm>
          </p:grpSpPr>
          <p:sp>
            <p:nvSpPr>
              <p:cNvPr id="36" name="Rectangle 36">
                <a:extLst>
                  <a:ext uri="{FF2B5EF4-FFF2-40B4-BE49-F238E27FC236}">
                    <a16:creationId xmlns:a16="http://schemas.microsoft.com/office/drawing/2014/main" id="{1FDEF207-77F7-41F6-A75A-7822B7D169E4}"/>
                  </a:ext>
                </a:extLst>
              </p:cNvPr>
              <p:cNvSpPr>
                <a:spLocks noChangeArrowheads="1"/>
              </p:cNvSpPr>
              <p:nvPr/>
            </p:nvSpPr>
            <p:spPr bwMode="auto">
              <a:xfrm>
                <a:off x="1799728" y="3720607"/>
                <a:ext cx="3079966" cy="329058"/>
              </a:xfrm>
              <a:prstGeom prst="rect">
                <a:avLst/>
              </a:prstGeom>
              <a:solidFill>
                <a:schemeClr val="accent1"/>
              </a:solidFill>
              <a:ln w="12700">
                <a:solidFill>
                  <a:schemeClr val="tx1"/>
                </a:solidFill>
                <a:miter lim="800000"/>
                <a:headEnd/>
                <a:tailEnd/>
              </a:ln>
            </p:spPr>
            <p:txBody>
              <a:bodyPr wrap="none" lIns="0" tIns="0" rIns="0" bIns="0"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chemeClr val="bg1"/>
                  </a:solidFill>
                  <a:ea typeface="MS PGothic" pitchFamily="34" charset="-128"/>
                </a:endParaRPr>
              </a:p>
            </p:txBody>
          </p:sp>
          <p:sp>
            <p:nvSpPr>
              <p:cNvPr id="37" name="Text Box 27">
                <a:extLst>
                  <a:ext uri="{FF2B5EF4-FFF2-40B4-BE49-F238E27FC236}">
                    <a16:creationId xmlns:a16="http://schemas.microsoft.com/office/drawing/2014/main" id="{F53067AA-98DC-449C-87E3-18706A51545F}"/>
                  </a:ext>
                </a:extLst>
              </p:cNvPr>
              <p:cNvSpPr txBox="1">
                <a:spLocks noChangeArrowheads="1"/>
              </p:cNvSpPr>
              <p:nvPr/>
            </p:nvSpPr>
            <p:spPr bwMode="auto">
              <a:xfrm>
                <a:off x="2948090" y="3733237"/>
                <a:ext cx="8168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000">
                    <a:solidFill>
                      <a:schemeClr val="bg1"/>
                    </a:solidFill>
                    <a:ea typeface="MS PGothic" pitchFamily="34" charset="-128"/>
                  </a:rPr>
                  <a:t>Performance period</a:t>
                </a:r>
              </a:p>
            </p:txBody>
          </p:sp>
        </p:grpSp>
      </p:grpSp>
      <p:grpSp>
        <p:nvGrpSpPr>
          <p:cNvPr id="5" name="Group 4">
            <a:extLst>
              <a:ext uri="{FF2B5EF4-FFF2-40B4-BE49-F238E27FC236}">
                <a16:creationId xmlns:a16="http://schemas.microsoft.com/office/drawing/2014/main" id="{79A0510C-CFFB-44D4-836E-A03A09DFF861}"/>
              </a:ext>
            </a:extLst>
          </p:cNvPr>
          <p:cNvGrpSpPr/>
          <p:nvPr/>
        </p:nvGrpSpPr>
        <p:grpSpPr>
          <a:xfrm>
            <a:off x="1847328" y="4279877"/>
            <a:ext cx="4829184" cy="329058"/>
            <a:chOff x="2351878" y="4257556"/>
            <a:chExt cx="4829184" cy="329058"/>
          </a:xfrm>
        </p:grpSpPr>
        <p:sp>
          <p:nvSpPr>
            <p:cNvPr id="34" name="Text Box 29">
              <a:extLst>
                <a:ext uri="{FF2B5EF4-FFF2-40B4-BE49-F238E27FC236}">
                  <a16:creationId xmlns:a16="http://schemas.microsoft.com/office/drawing/2014/main" id="{201BC476-5C5C-41C6-B53F-E771A28E33CA}"/>
                </a:ext>
              </a:extLst>
            </p:cNvPr>
            <p:cNvSpPr txBox="1">
              <a:spLocks noChangeArrowheads="1"/>
            </p:cNvSpPr>
            <p:nvPr/>
          </p:nvSpPr>
          <p:spPr bwMode="auto">
            <a:xfrm>
              <a:off x="2351878" y="4337852"/>
              <a:ext cx="9890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200" b="1" dirty="0">
                  <a:ea typeface="MS PGothic" pitchFamily="34" charset="-128"/>
                </a:rPr>
                <a:t>2024 PSP</a:t>
              </a:r>
            </a:p>
          </p:txBody>
        </p:sp>
        <p:sp>
          <p:nvSpPr>
            <p:cNvPr id="38" name="Text Box 27">
              <a:extLst>
                <a:ext uri="{FF2B5EF4-FFF2-40B4-BE49-F238E27FC236}">
                  <a16:creationId xmlns:a16="http://schemas.microsoft.com/office/drawing/2014/main" id="{61F5110F-EFD3-48EA-91FA-69497104E972}"/>
                </a:ext>
              </a:extLst>
            </p:cNvPr>
            <p:cNvSpPr txBox="1">
              <a:spLocks noChangeArrowheads="1"/>
            </p:cNvSpPr>
            <p:nvPr/>
          </p:nvSpPr>
          <p:spPr bwMode="auto">
            <a:xfrm>
              <a:off x="6344275" y="4357484"/>
              <a:ext cx="8367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000">
                  <a:ea typeface="MS PGothic" pitchFamily="34" charset="-128"/>
                </a:rPr>
                <a:t>Vest Q2</a:t>
              </a:r>
            </a:p>
          </p:txBody>
        </p:sp>
        <p:grpSp>
          <p:nvGrpSpPr>
            <p:cNvPr id="40" name="Group 39">
              <a:extLst>
                <a:ext uri="{FF2B5EF4-FFF2-40B4-BE49-F238E27FC236}">
                  <a16:creationId xmlns:a16="http://schemas.microsoft.com/office/drawing/2014/main" id="{E8F9F6A2-FA9A-4262-B107-2AF7D343926A}"/>
                </a:ext>
              </a:extLst>
            </p:cNvPr>
            <p:cNvGrpSpPr/>
            <p:nvPr/>
          </p:nvGrpSpPr>
          <p:grpSpPr>
            <a:xfrm>
              <a:off x="3126503" y="4257556"/>
              <a:ext cx="3079966" cy="329058"/>
              <a:chOff x="1799728" y="3720607"/>
              <a:chExt cx="3079966" cy="329058"/>
            </a:xfrm>
          </p:grpSpPr>
          <p:sp>
            <p:nvSpPr>
              <p:cNvPr id="41" name="Rectangle 36">
                <a:extLst>
                  <a:ext uri="{FF2B5EF4-FFF2-40B4-BE49-F238E27FC236}">
                    <a16:creationId xmlns:a16="http://schemas.microsoft.com/office/drawing/2014/main" id="{65A3D2D1-773C-4646-BB2A-606DF5792481}"/>
                  </a:ext>
                </a:extLst>
              </p:cNvPr>
              <p:cNvSpPr>
                <a:spLocks noChangeArrowheads="1"/>
              </p:cNvSpPr>
              <p:nvPr/>
            </p:nvSpPr>
            <p:spPr bwMode="auto">
              <a:xfrm>
                <a:off x="1799728" y="3720607"/>
                <a:ext cx="3079966" cy="329058"/>
              </a:xfrm>
              <a:prstGeom prst="rect">
                <a:avLst/>
              </a:prstGeom>
              <a:solidFill>
                <a:schemeClr val="accent1"/>
              </a:solidFill>
              <a:ln w="12700">
                <a:solidFill>
                  <a:schemeClr val="tx1"/>
                </a:solidFill>
                <a:miter lim="800000"/>
                <a:headEnd/>
                <a:tailEnd/>
              </a:ln>
            </p:spPr>
            <p:txBody>
              <a:bodyPr wrap="none" lIns="0" tIns="0" rIns="0" bIns="0"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chemeClr val="bg1"/>
                  </a:solidFill>
                  <a:ea typeface="MS PGothic" pitchFamily="34" charset="-128"/>
                </a:endParaRPr>
              </a:p>
            </p:txBody>
          </p:sp>
          <p:sp>
            <p:nvSpPr>
              <p:cNvPr id="42" name="Text Box 27">
                <a:extLst>
                  <a:ext uri="{FF2B5EF4-FFF2-40B4-BE49-F238E27FC236}">
                    <a16:creationId xmlns:a16="http://schemas.microsoft.com/office/drawing/2014/main" id="{0B383FAA-B787-4D58-AC9F-33D3F94B6C8E}"/>
                  </a:ext>
                </a:extLst>
              </p:cNvPr>
              <p:cNvSpPr txBox="1">
                <a:spLocks noChangeArrowheads="1"/>
              </p:cNvSpPr>
              <p:nvPr/>
            </p:nvSpPr>
            <p:spPr bwMode="auto">
              <a:xfrm>
                <a:off x="2948090" y="3733237"/>
                <a:ext cx="8168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000" dirty="0">
                    <a:solidFill>
                      <a:schemeClr val="bg1"/>
                    </a:solidFill>
                    <a:ea typeface="MS PGothic" pitchFamily="34" charset="-128"/>
                  </a:rPr>
                  <a:t>Performance period</a:t>
                </a:r>
              </a:p>
            </p:txBody>
          </p:sp>
        </p:grpSp>
      </p:grpSp>
      <p:grpSp>
        <p:nvGrpSpPr>
          <p:cNvPr id="7" name="Group 6">
            <a:extLst>
              <a:ext uri="{FF2B5EF4-FFF2-40B4-BE49-F238E27FC236}">
                <a16:creationId xmlns:a16="http://schemas.microsoft.com/office/drawing/2014/main" id="{6FD03349-6D04-4081-8538-C277D3FD0E5C}"/>
              </a:ext>
            </a:extLst>
          </p:cNvPr>
          <p:cNvGrpSpPr/>
          <p:nvPr/>
        </p:nvGrpSpPr>
        <p:grpSpPr>
          <a:xfrm>
            <a:off x="2879885" y="4799859"/>
            <a:ext cx="4837466" cy="329058"/>
            <a:chOff x="3340890" y="4717918"/>
            <a:chExt cx="4837466" cy="329058"/>
          </a:xfrm>
        </p:grpSpPr>
        <p:sp>
          <p:nvSpPr>
            <p:cNvPr id="33" name="Text Box 29">
              <a:extLst>
                <a:ext uri="{FF2B5EF4-FFF2-40B4-BE49-F238E27FC236}">
                  <a16:creationId xmlns:a16="http://schemas.microsoft.com/office/drawing/2014/main" id="{01FAFC65-4D66-45B3-84F2-523C80F45D11}"/>
                </a:ext>
              </a:extLst>
            </p:cNvPr>
            <p:cNvSpPr txBox="1">
              <a:spLocks noChangeArrowheads="1"/>
            </p:cNvSpPr>
            <p:nvPr/>
          </p:nvSpPr>
          <p:spPr bwMode="auto">
            <a:xfrm>
              <a:off x="3340890" y="4795412"/>
              <a:ext cx="8968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200" b="1" dirty="0">
                  <a:ea typeface="MS PGothic" pitchFamily="34" charset="-128"/>
                </a:rPr>
                <a:t>2025 PSP</a:t>
              </a:r>
            </a:p>
          </p:txBody>
        </p:sp>
        <p:sp>
          <p:nvSpPr>
            <p:cNvPr id="39" name="Text Box 27">
              <a:extLst>
                <a:ext uri="{FF2B5EF4-FFF2-40B4-BE49-F238E27FC236}">
                  <a16:creationId xmlns:a16="http://schemas.microsoft.com/office/drawing/2014/main" id="{522F7462-6471-4AEC-A625-EC0A15AAFD8F}"/>
                </a:ext>
              </a:extLst>
            </p:cNvPr>
            <p:cNvSpPr txBox="1">
              <a:spLocks noChangeArrowheads="1"/>
            </p:cNvSpPr>
            <p:nvPr/>
          </p:nvSpPr>
          <p:spPr bwMode="auto">
            <a:xfrm>
              <a:off x="7341569" y="4826733"/>
              <a:ext cx="8367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000">
                  <a:ea typeface="MS PGothic" pitchFamily="34" charset="-128"/>
                </a:rPr>
                <a:t>Vest Q2</a:t>
              </a:r>
            </a:p>
          </p:txBody>
        </p:sp>
        <p:grpSp>
          <p:nvGrpSpPr>
            <p:cNvPr id="43" name="Group 42">
              <a:extLst>
                <a:ext uri="{FF2B5EF4-FFF2-40B4-BE49-F238E27FC236}">
                  <a16:creationId xmlns:a16="http://schemas.microsoft.com/office/drawing/2014/main" id="{A6966376-269A-4F6F-B832-B7C72976CCE2}"/>
                </a:ext>
              </a:extLst>
            </p:cNvPr>
            <p:cNvGrpSpPr/>
            <p:nvPr/>
          </p:nvGrpSpPr>
          <p:grpSpPr>
            <a:xfrm>
              <a:off x="4119356" y="4717918"/>
              <a:ext cx="3079966" cy="329058"/>
              <a:chOff x="1799728" y="3720607"/>
              <a:chExt cx="3079966" cy="329058"/>
            </a:xfrm>
          </p:grpSpPr>
          <p:sp>
            <p:nvSpPr>
              <p:cNvPr id="44" name="Rectangle 36">
                <a:extLst>
                  <a:ext uri="{FF2B5EF4-FFF2-40B4-BE49-F238E27FC236}">
                    <a16:creationId xmlns:a16="http://schemas.microsoft.com/office/drawing/2014/main" id="{12628C53-4014-4238-90DC-B3FB5032376A}"/>
                  </a:ext>
                </a:extLst>
              </p:cNvPr>
              <p:cNvSpPr>
                <a:spLocks noChangeArrowheads="1"/>
              </p:cNvSpPr>
              <p:nvPr/>
            </p:nvSpPr>
            <p:spPr bwMode="auto">
              <a:xfrm>
                <a:off x="1799728" y="3720607"/>
                <a:ext cx="3079966" cy="329058"/>
              </a:xfrm>
              <a:prstGeom prst="rect">
                <a:avLst/>
              </a:prstGeom>
              <a:solidFill>
                <a:schemeClr val="accent1"/>
              </a:solidFill>
              <a:ln w="12700">
                <a:solidFill>
                  <a:schemeClr val="tx1"/>
                </a:solidFill>
                <a:miter lim="800000"/>
                <a:headEnd/>
                <a:tailEnd/>
              </a:ln>
            </p:spPr>
            <p:txBody>
              <a:bodyPr wrap="none" lIns="0" tIns="0" rIns="0" bIns="0"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chemeClr val="bg1"/>
                  </a:solidFill>
                  <a:ea typeface="MS PGothic" pitchFamily="34" charset="-128"/>
                </a:endParaRPr>
              </a:p>
            </p:txBody>
          </p:sp>
          <p:sp>
            <p:nvSpPr>
              <p:cNvPr id="45" name="Text Box 27">
                <a:extLst>
                  <a:ext uri="{FF2B5EF4-FFF2-40B4-BE49-F238E27FC236}">
                    <a16:creationId xmlns:a16="http://schemas.microsoft.com/office/drawing/2014/main" id="{CB541A2C-148A-4959-BA03-77BAFB8C99A1}"/>
                  </a:ext>
                </a:extLst>
              </p:cNvPr>
              <p:cNvSpPr txBox="1">
                <a:spLocks noChangeArrowheads="1"/>
              </p:cNvSpPr>
              <p:nvPr/>
            </p:nvSpPr>
            <p:spPr bwMode="auto">
              <a:xfrm>
                <a:off x="2948090" y="3733237"/>
                <a:ext cx="8168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000">
                    <a:solidFill>
                      <a:schemeClr val="bg1"/>
                    </a:solidFill>
                    <a:ea typeface="MS PGothic" pitchFamily="34" charset="-128"/>
                  </a:rPr>
                  <a:t>Performance period</a:t>
                </a:r>
              </a:p>
            </p:txBody>
          </p:sp>
        </p:grpSp>
      </p:grpSp>
      <p:grpSp>
        <p:nvGrpSpPr>
          <p:cNvPr id="10" name="Group 9">
            <a:extLst>
              <a:ext uri="{FF2B5EF4-FFF2-40B4-BE49-F238E27FC236}">
                <a16:creationId xmlns:a16="http://schemas.microsoft.com/office/drawing/2014/main" id="{6E0410FA-D284-4B75-85BA-756416C5665C}"/>
              </a:ext>
            </a:extLst>
          </p:cNvPr>
          <p:cNvGrpSpPr/>
          <p:nvPr/>
        </p:nvGrpSpPr>
        <p:grpSpPr>
          <a:xfrm>
            <a:off x="3918263" y="5319841"/>
            <a:ext cx="4837466" cy="329058"/>
            <a:chOff x="4156477" y="5304474"/>
            <a:chExt cx="4837466" cy="329058"/>
          </a:xfrm>
        </p:grpSpPr>
        <p:sp>
          <p:nvSpPr>
            <p:cNvPr id="46" name="Text Box 29">
              <a:extLst>
                <a:ext uri="{FF2B5EF4-FFF2-40B4-BE49-F238E27FC236}">
                  <a16:creationId xmlns:a16="http://schemas.microsoft.com/office/drawing/2014/main" id="{CCECCFDA-ED3C-46EA-8878-A1799D1AEDE4}"/>
                </a:ext>
              </a:extLst>
            </p:cNvPr>
            <p:cNvSpPr txBox="1">
              <a:spLocks noChangeArrowheads="1"/>
            </p:cNvSpPr>
            <p:nvPr/>
          </p:nvSpPr>
          <p:spPr bwMode="auto">
            <a:xfrm>
              <a:off x="4156477" y="5381968"/>
              <a:ext cx="8968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200" b="1" dirty="0">
                  <a:ea typeface="MS PGothic" pitchFamily="34" charset="-128"/>
                </a:rPr>
                <a:t>2026 PSP</a:t>
              </a:r>
            </a:p>
          </p:txBody>
        </p:sp>
        <p:sp>
          <p:nvSpPr>
            <p:cNvPr id="47" name="Text Box 27">
              <a:extLst>
                <a:ext uri="{FF2B5EF4-FFF2-40B4-BE49-F238E27FC236}">
                  <a16:creationId xmlns:a16="http://schemas.microsoft.com/office/drawing/2014/main" id="{DF9A51D2-52CB-4C3C-907D-35F25D53C12A}"/>
                </a:ext>
              </a:extLst>
            </p:cNvPr>
            <p:cNvSpPr txBox="1">
              <a:spLocks noChangeArrowheads="1"/>
            </p:cNvSpPr>
            <p:nvPr/>
          </p:nvSpPr>
          <p:spPr bwMode="auto">
            <a:xfrm>
              <a:off x="8157156" y="5413289"/>
              <a:ext cx="8367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000">
                  <a:ea typeface="MS PGothic" pitchFamily="34" charset="-128"/>
                </a:rPr>
                <a:t>Vest Q2</a:t>
              </a:r>
            </a:p>
          </p:txBody>
        </p:sp>
        <p:grpSp>
          <p:nvGrpSpPr>
            <p:cNvPr id="48" name="Group 47">
              <a:extLst>
                <a:ext uri="{FF2B5EF4-FFF2-40B4-BE49-F238E27FC236}">
                  <a16:creationId xmlns:a16="http://schemas.microsoft.com/office/drawing/2014/main" id="{7213D484-A7DF-4BD1-8CF2-C07E10DF0B92}"/>
                </a:ext>
              </a:extLst>
            </p:cNvPr>
            <p:cNvGrpSpPr/>
            <p:nvPr/>
          </p:nvGrpSpPr>
          <p:grpSpPr>
            <a:xfrm>
              <a:off x="4934943" y="5304474"/>
              <a:ext cx="3079966" cy="329058"/>
              <a:chOff x="1799728" y="3720607"/>
              <a:chExt cx="3079966" cy="329058"/>
            </a:xfrm>
          </p:grpSpPr>
          <p:sp>
            <p:nvSpPr>
              <p:cNvPr id="49" name="Rectangle 36">
                <a:extLst>
                  <a:ext uri="{FF2B5EF4-FFF2-40B4-BE49-F238E27FC236}">
                    <a16:creationId xmlns:a16="http://schemas.microsoft.com/office/drawing/2014/main" id="{7942D287-312A-49DE-87D7-DAD2433CB052}"/>
                  </a:ext>
                </a:extLst>
              </p:cNvPr>
              <p:cNvSpPr>
                <a:spLocks noChangeArrowheads="1"/>
              </p:cNvSpPr>
              <p:nvPr/>
            </p:nvSpPr>
            <p:spPr bwMode="auto">
              <a:xfrm>
                <a:off x="1799728" y="3720607"/>
                <a:ext cx="3079966" cy="329058"/>
              </a:xfrm>
              <a:prstGeom prst="rect">
                <a:avLst/>
              </a:prstGeom>
              <a:solidFill>
                <a:schemeClr val="accent1"/>
              </a:solidFill>
              <a:ln w="12700">
                <a:solidFill>
                  <a:schemeClr val="tx1"/>
                </a:solidFill>
                <a:miter lim="800000"/>
                <a:headEnd/>
                <a:tailEnd/>
              </a:ln>
            </p:spPr>
            <p:txBody>
              <a:bodyPr wrap="none" lIns="0" tIns="0" rIns="0" bIns="0"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chemeClr val="bg1"/>
                  </a:solidFill>
                  <a:ea typeface="MS PGothic" pitchFamily="34" charset="-128"/>
                </a:endParaRPr>
              </a:p>
            </p:txBody>
          </p:sp>
          <p:sp>
            <p:nvSpPr>
              <p:cNvPr id="50" name="Text Box 27">
                <a:extLst>
                  <a:ext uri="{FF2B5EF4-FFF2-40B4-BE49-F238E27FC236}">
                    <a16:creationId xmlns:a16="http://schemas.microsoft.com/office/drawing/2014/main" id="{8DB6BA42-F3E9-4E1C-95FE-87D5A96D527B}"/>
                  </a:ext>
                </a:extLst>
              </p:cNvPr>
              <p:cNvSpPr txBox="1">
                <a:spLocks noChangeArrowheads="1"/>
              </p:cNvSpPr>
              <p:nvPr/>
            </p:nvSpPr>
            <p:spPr bwMode="auto">
              <a:xfrm>
                <a:off x="2948090" y="3733237"/>
                <a:ext cx="8168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000">
                    <a:solidFill>
                      <a:schemeClr val="bg1"/>
                    </a:solidFill>
                    <a:ea typeface="MS PGothic" pitchFamily="34" charset="-128"/>
                  </a:rPr>
                  <a:t>Performance period</a:t>
                </a:r>
              </a:p>
            </p:txBody>
          </p:sp>
        </p:grpSp>
      </p:grpSp>
      <p:grpSp>
        <p:nvGrpSpPr>
          <p:cNvPr id="13" name="Group 12">
            <a:extLst>
              <a:ext uri="{FF2B5EF4-FFF2-40B4-BE49-F238E27FC236}">
                <a16:creationId xmlns:a16="http://schemas.microsoft.com/office/drawing/2014/main" id="{C91A725D-7CDE-4955-8752-0E51C66E1850}"/>
              </a:ext>
            </a:extLst>
          </p:cNvPr>
          <p:cNvGrpSpPr/>
          <p:nvPr/>
        </p:nvGrpSpPr>
        <p:grpSpPr>
          <a:xfrm>
            <a:off x="4940981" y="5839821"/>
            <a:ext cx="4837466" cy="329058"/>
            <a:chOff x="5356751" y="5877120"/>
            <a:chExt cx="4837466" cy="329058"/>
          </a:xfrm>
        </p:grpSpPr>
        <p:sp>
          <p:nvSpPr>
            <p:cNvPr id="51" name="Text Box 29">
              <a:extLst>
                <a:ext uri="{FF2B5EF4-FFF2-40B4-BE49-F238E27FC236}">
                  <a16:creationId xmlns:a16="http://schemas.microsoft.com/office/drawing/2014/main" id="{76F0E8C2-3F54-4A31-A2E3-8C5BE5475483}"/>
                </a:ext>
              </a:extLst>
            </p:cNvPr>
            <p:cNvSpPr txBox="1">
              <a:spLocks noChangeArrowheads="1"/>
            </p:cNvSpPr>
            <p:nvPr/>
          </p:nvSpPr>
          <p:spPr bwMode="auto">
            <a:xfrm>
              <a:off x="5356751" y="5954614"/>
              <a:ext cx="8968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200" b="1" dirty="0">
                  <a:ea typeface="MS PGothic" pitchFamily="34" charset="-128"/>
                </a:rPr>
                <a:t>2027 PSP</a:t>
              </a:r>
            </a:p>
          </p:txBody>
        </p:sp>
        <p:sp>
          <p:nvSpPr>
            <p:cNvPr id="52" name="Text Box 27">
              <a:extLst>
                <a:ext uri="{FF2B5EF4-FFF2-40B4-BE49-F238E27FC236}">
                  <a16:creationId xmlns:a16="http://schemas.microsoft.com/office/drawing/2014/main" id="{0F17AB8B-8010-454D-AE8E-D5DE5877E221}"/>
                </a:ext>
              </a:extLst>
            </p:cNvPr>
            <p:cNvSpPr txBox="1">
              <a:spLocks noChangeArrowheads="1"/>
            </p:cNvSpPr>
            <p:nvPr/>
          </p:nvSpPr>
          <p:spPr bwMode="auto">
            <a:xfrm>
              <a:off x="9357430" y="5985935"/>
              <a:ext cx="8367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000">
                  <a:ea typeface="MS PGothic" pitchFamily="34" charset="-128"/>
                </a:rPr>
                <a:t>Vest Q2</a:t>
              </a:r>
            </a:p>
          </p:txBody>
        </p:sp>
        <p:grpSp>
          <p:nvGrpSpPr>
            <p:cNvPr id="53" name="Group 52">
              <a:extLst>
                <a:ext uri="{FF2B5EF4-FFF2-40B4-BE49-F238E27FC236}">
                  <a16:creationId xmlns:a16="http://schemas.microsoft.com/office/drawing/2014/main" id="{7F83B8C4-DAD7-4572-B4B9-86C9979CB166}"/>
                </a:ext>
              </a:extLst>
            </p:cNvPr>
            <p:cNvGrpSpPr/>
            <p:nvPr/>
          </p:nvGrpSpPr>
          <p:grpSpPr>
            <a:xfrm>
              <a:off x="6135217" y="5877120"/>
              <a:ext cx="3079966" cy="329058"/>
              <a:chOff x="1799728" y="3720607"/>
              <a:chExt cx="3079966" cy="329058"/>
            </a:xfrm>
          </p:grpSpPr>
          <p:sp>
            <p:nvSpPr>
              <p:cNvPr id="54" name="Rectangle 36">
                <a:extLst>
                  <a:ext uri="{FF2B5EF4-FFF2-40B4-BE49-F238E27FC236}">
                    <a16:creationId xmlns:a16="http://schemas.microsoft.com/office/drawing/2014/main" id="{3DCBB2E4-A86E-4545-B08C-AA9633FC9508}"/>
                  </a:ext>
                </a:extLst>
              </p:cNvPr>
              <p:cNvSpPr>
                <a:spLocks noChangeArrowheads="1"/>
              </p:cNvSpPr>
              <p:nvPr/>
            </p:nvSpPr>
            <p:spPr bwMode="auto">
              <a:xfrm>
                <a:off x="1799728" y="3720607"/>
                <a:ext cx="3079966" cy="329058"/>
              </a:xfrm>
              <a:prstGeom prst="rect">
                <a:avLst/>
              </a:prstGeom>
              <a:solidFill>
                <a:schemeClr val="accent1"/>
              </a:solidFill>
              <a:ln w="12700">
                <a:solidFill>
                  <a:schemeClr val="tx1"/>
                </a:solidFill>
                <a:miter lim="800000"/>
                <a:headEnd/>
                <a:tailEnd/>
              </a:ln>
            </p:spPr>
            <p:txBody>
              <a:bodyPr wrap="none" lIns="0" tIns="0" rIns="0" bIns="0"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chemeClr val="bg1"/>
                  </a:solidFill>
                  <a:ea typeface="MS PGothic" pitchFamily="34" charset="-128"/>
                </a:endParaRPr>
              </a:p>
            </p:txBody>
          </p:sp>
          <p:sp>
            <p:nvSpPr>
              <p:cNvPr id="55" name="Text Box 27">
                <a:extLst>
                  <a:ext uri="{FF2B5EF4-FFF2-40B4-BE49-F238E27FC236}">
                    <a16:creationId xmlns:a16="http://schemas.microsoft.com/office/drawing/2014/main" id="{9538903B-3D32-448C-AAF3-CEACEDEAB4CD}"/>
                  </a:ext>
                </a:extLst>
              </p:cNvPr>
              <p:cNvSpPr txBox="1">
                <a:spLocks noChangeArrowheads="1"/>
              </p:cNvSpPr>
              <p:nvPr/>
            </p:nvSpPr>
            <p:spPr bwMode="auto">
              <a:xfrm>
                <a:off x="2948090" y="3733237"/>
                <a:ext cx="8168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000">
                    <a:solidFill>
                      <a:schemeClr val="bg1"/>
                    </a:solidFill>
                    <a:ea typeface="MS PGothic" pitchFamily="34" charset="-128"/>
                  </a:rPr>
                  <a:t>Performance period</a:t>
                </a:r>
              </a:p>
            </p:txBody>
          </p:sp>
        </p:grpSp>
      </p:grpSp>
      <p:sp>
        <p:nvSpPr>
          <p:cNvPr id="56" name="Text Box 11">
            <a:extLst>
              <a:ext uri="{FF2B5EF4-FFF2-40B4-BE49-F238E27FC236}">
                <a16:creationId xmlns:a16="http://schemas.microsoft.com/office/drawing/2014/main" id="{B5AE3990-13EB-4660-8B08-24B6E02A8D8B}"/>
              </a:ext>
            </a:extLst>
          </p:cNvPr>
          <p:cNvSpPr txBox="1">
            <a:spLocks noChangeArrowheads="1"/>
          </p:cNvSpPr>
          <p:nvPr/>
        </p:nvSpPr>
        <p:spPr bwMode="auto">
          <a:xfrm>
            <a:off x="6762139" y="3407264"/>
            <a:ext cx="1008000" cy="276225"/>
          </a:xfrm>
          <a:prstGeom prst="rect">
            <a:avLst/>
          </a:prstGeom>
          <a:solidFill>
            <a:srgbClr val="C0C0C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GB" altLang="en-US" sz="1200" b="1"/>
              <a:t>2028</a:t>
            </a:r>
          </a:p>
        </p:txBody>
      </p:sp>
      <p:sp>
        <p:nvSpPr>
          <p:cNvPr id="57" name="Text Box 11">
            <a:extLst>
              <a:ext uri="{FF2B5EF4-FFF2-40B4-BE49-F238E27FC236}">
                <a16:creationId xmlns:a16="http://schemas.microsoft.com/office/drawing/2014/main" id="{B4918506-AF81-4076-81D7-DE04B73C16E6}"/>
              </a:ext>
            </a:extLst>
          </p:cNvPr>
          <p:cNvSpPr txBox="1">
            <a:spLocks noChangeArrowheads="1"/>
          </p:cNvSpPr>
          <p:nvPr/>
        </p:nvSpPr>
        <p:spPr bwMode="auto">
          <a:xfrm>
            <a:off x="7795799" y="3407264"/>
            <a:ext cx="1008000" cy="276225"/>
          </a:xfrm>
          <a:prstGeom prst="rect">
            <a:avLst/>
          </a:prstGeom>
          <a:solidFill>
            <a:srgbClr val="C0C0C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GB" altLang="en-US" sz="1200" b="1" dirty="0"/>
              <a:t>2029</a:t>
            </a:r>
          </a:p>
        </p:txBody>
      </p:sp>
      <p:graphicFrame>
        <p:nvGraphicFramePr>
          <p:cNvPr id="14" name="Table 14">
            <a:extLst>
              <a:ext uri="{FF2B5EF4-FFF2-40B4-BE49-F238E27FC236}">
                <a16:creationId xmlns:a16="http://schemas.microsoft.com/office/drawing/2014/main" id="{0DA47185-6BEE-4E00-BE7F-EB27A20562E2}"/>
              </a:ext>
            </a:extLst>
          </p:cNvPr>
          <p:cNvGraphicFramePr>
            <a:graphicFrameLocks noGrp="1"/>
          </p:cNvGraphicFramePr>
          <p:nvPr>
            <p:extLst>
              <p:ext uri="{D42A27DB-BD31-4B8C-83A1-F6EECF244321}">
                <p14:modId xmlns:p14="http://schemas.microsoft.com/office/powerpoint/2010/main" val="3964287532"/>
              </p:ext>
            </p:extLst>
          </p:nvPr>
        </p:nvGraphicFramePr>
        <p:xfrm>
          <a:off x="7572375" y="1177557"/>
          <a:ext cx="4176712" cy="1440000"/>
        </p:xfrm>
        <a:graphic>
          <a:graphicData uri="http://schemas.openxmlformats.org/drawingml/2006/table">
            <a:tbl>
              <a:tblPr firstRow="1" bandRow="1">
                <a:tableStyleId>{5C22544A-7EE6-4342-B048-85BDC9FD1C3A}</a:tableStyleId>
              </a:tblPr>
              <a:tblGrid>
                <a:gridCol w="2674561">
                  <a:extLst>
                    <a:ext uri="{9D8B030D-6E8A-4147-A177-3AD203B41FA5}">
                      <a16:colId xmlns:a16="http://schemas.microsoft.com/office/drawing/2014/main" val="3427210747"/>
                    </a:ext>
                  </a:extLst>
                </a:gridCol>
                <a:gridCol w="1502151">
                  <a:extLst>
                    <a:ext uri="{9D8B030D-6E8A-4147-A177-3AD203B41FA5}">
                      <a16:colId xmlns:a16="http://schemas.microsoft.com/office/drawing/2014/main" val="1924516880"/>
                    </a:ext>
                  </a:extLst>
                </a:gridCol>
              </a:tblGrid>
              <a:tr h="432000">
                <a:tc>
                  <a:txBody>
                    <a:bodyPr/>
                    <a:lstStyle/>
                    <a:p>
                      <a:r>
                        <a:rPr lang="en-US" sz="1100" dirty="0"/>
                        <a:t>LTIP performance shares award levels</a:t>
                      </a:r>
                    </a:p>
                  </a:txBody>
                  <a:tcPr marL="72000" marR="72000" marT="36000" marB="3600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1"/>
                    </a:solidFill>
                  </a:tcPr>
                </a:tc>
                <a:tc>
                  <a:txBody>
                    <a:bodyPr/>
                    <a:lstStyle/>
                    <a:p>
                      <a:pPr algn="ctr"/>
                      <a:r>
                        <a:rPr lang="en-GB" sz="1100" dirty="0"/>
                        <a:t>Per individual </a:t>
                      </a:r>
                    </a:p>
                    <a:p>
                      <a:pPr algn="ctr"/>
                      <a:r>
                        <a:rPr lang="en-GB" sz="1100" dirty="0"/>
                        <a:t>(GBP)</a:t>
                      </a:r>
                      <a:endParaRPr lang="sv-SE" sz="1100" dirty="0"/>
                    </a:p>
                  </a:txBody>
                  <a:tcPr marL="72000" marR="72000" marT="36000" marB="3600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1"/>
                    </a:solidFill>
                  </a:tcPr>
                </a:tc>
                <a:extLst>
                  <a:ext uri="{0D108BD9-81ED-4DB2-BD59-A6C34878D82A}">
                    <a16:rowId xmlns:a16="http://schemas.microsoft.com/office/drawing/2014/main" val="3593659795"/>
                  </a:ext>
                </a:extLst>
              </a:tr>
              <a:tr h="252000">
                <a:tc>
                  <a:txBody>
                    <a:bodyPr/>
                    <a:lstStyle/>
                    <a:p>
                      <a:r>
                        <a:rPr lang="en-GB" sz="1000" b="1" dirty="0"/>
                        <a:t>CEO</a:t>
                      </a:r>
                      <a:endParaRPr lang="sv-SE" sz="1000" b="1" dirty="0"/>
                    </a:p>
                  </a:txBody>
                  <a:tcPr marL="72000" marR="72000" marT="36000" marB="36000" anchor="ctr">
                    <a:lnL w="12700" cap="flat" cmpd="sng" algn="ctr">
                      <a:noFill/>
                      <a:prstDash val="solid"/>
                      <a:round/>
                      <a:headEnd type="none" w="med" len="med"/>
                      <a:tailEnd type="none" w="med" len="med"/>
                    </a:lnL>
                    <a:solidFill>
                      <a:schemeClr val="bg1">
                        <a:lumMod val="95000"/>
                      </a:schemeClr>
                    </a:solidFill>
                  </a:tcPr>
                </a:tc>
                <a:tc>
                  <a:txBody>
                    <a:bodyPr/>
                    <a:lstStyle/>
                    <a:p>
                      <a:pPr algn="r"/>
                      <a:r>
                        <a:rPr lang="en-GB" sz="1000" dirty="0"/>
                        <a:t>285 000</a:t>
                      </a:r>
                      <a:endParaRPr lang="sv-SE" sz="1000" dirty="0"/>
                    </a:p>
                  </a:txBody>
                  <a:tcPr anchor="ctr">
                    <a:lnR w="127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524495814"/>
                  </a:ext>
                </a:extLst>
              </a:tr>
              <a:tr h="252000">
                <a:tc>
                  <a:txBody>
                    <a:bodyPr/>
                    <a:lstStyle/>
                    <a:p>
                      <a:r>
                        <a:rPr lang="en-GB" sz="1000" b="1" dirty="0"/>
                        <a:t>Executive Management (8)</a:t>
                      </a:r>
                      <a:endParaRPr lang="sv-SE" sz="1000" b="1" dirty="0"/>
                    </a:p>
                  </a:txBody>
                  <a:tcPr marL="72000" marR="72000" marT="36000" marB="36000" anchor="ctr">
                    <a:lnL w="12700" cap="flat" cmpd="sng" algn="ctr">
                      <a:noFill/>
                      <a:prstDash val="solid"/>
                      <a:round/>
                      <a:headEnd type="none" w="med" len="med"/>
                      <a:tailEnd type="none" w="med" len="med"/>
                    </a:lnL>
                    <a:solidFill>
                      <a:schemeClr val="bg1">
                        <a:lumMod val="95000"/>
                      </a:schemeClr>
                    </a:solidFill>
                  </a:tcPr>
                </a:tc>
                <a:tc>
                  <a:txBody>
                    <a:bodyPr/>
                    <a:lstStyle/>
                    <a:p>
                      <a:pPr algn="r"/>
                      <a:r>
                        <a:rPr lang="en-GB" sz="1000" dirty="0"/>
                        <a:t>110 000</a:t>
                      </a:r>
                      <a:endParaRPr lang="sv-SE" sz="1000" dirty="0"/>
                    </a:p>
                  </a:txBody>
                  <a:tcPr marL="72000" marR="72000" marT="36000" marB="36000" anchor="ctr">
                    <a:lnR w="127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662064334"/>
                  </a:ext>
                </a:extLst>
              </a:tr>
              <a:tr h="252000">
                <a:tc>
                  <a:txBody>
                    <a:bodyPr/>
                    <a:lstStyle/>
                    <a:p>
                      <a:r>
                        <a:rPr lang="en-GB" sz="1000" b="1" dirty="0"/>
                        <a:t>Senior Management (100)</a:t>
                      </a:r>
                      <a:endParaRPr lang="sv-SE" sz="1000" b="1" dirty="0"/>
                    </a:p>
                  </a:txBody>
                  <a:tcPr marL="72000" marR="72000" marT="36000" marB="36000" anchor="ctr">
                    <a:lnL w="12700" cap="flat" cmpd="sng" algn="ctr">
                      <a:noFill/>
                      <a:prstDash val="solid"/>
                      <a:round/>
                      <a:headEnd type="none" w="med" len="med"/>
                      <a:tailEnd type="none" w="med" len="med"/>
                    </a:lnL>
                    <a:solidFill>
                      <a:schemeClr val="bg1">
                        <a:lumMod val="95000"/>
                      </a:schemeClr>
                    </a:solidFill>
                  </a:tcPr>
                </a:tc>
                <a:tc>
                  <a:txBody>
                    <a:bodyPr/>
                    <a:lstStyle/>
                    <a:p>
                      <a:pPr algn="r"/>
                      <a:r>
                        <a:rPr lang="en-GB" sz="1000" dirty="0"/>
                        <a:t>22 000</a:t>
                      </a:r>
                      <a:endParaRPr lang="sv-SE" sz="1000" dirty="0"/>
                    </a:p>
                  </a:txBody>
                  <a:tcPr marL="72000" marR="72000" marT="36000" marB="36000" anchor="ctr">
                    <a:lnR w="127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297009554"/>
                  </a:ext>
                </a:extLst>
              </a:tr>
              <a:tr h="252000">
                <a:tc>
                  <a:txBody>
                    <a:bodyPr/>
                    <a:lstStyle/>
                    <a:p>
                      <a:pPr algn="r"/>
                      <a:r>
                        <a:rPr lang="en-GB" sz="1000" b="1" dirty="0"/>
                        <a:t>Total</a:t>
                      </a:r>
                      <a:endParaRPr lang="sv-SE" sz="1000" b="1" dirty="0"/>
                    </a:p>
                  </a:txBody>
                  <a:tcPr marL="72000" marR="72000" marT="36000" marB="3600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accent1">
                        <a:lumMod val="20000"/>
                        <a:lumOff val="80000"/>
                      </a:schemeClr>
                    </a:solidFill>
                  </a:tcPr>
                </a:tc>
                <a:tc>
                  <a:txBody>
                    <a:bodyPr/>
                    <a:lstStyle/>
                    <a:p>
                      <a:pPr algn="r"/>
                      <a:r>
                        <a:rPr lang="en-GB" sz="1000" b="1"/>
                        <a:t>3 365 </a:t>
                      </a:r>
                      <a:r>
                        <a:rPr lang="en-GB" sz="1000" b="1" dirty="0"/>
                        <a:t>000</a:t>
                      </a:r>
                      <a:endParaRPr lang="sv-SE" sz="1000" b="1" dirty="0"/>
                    </a:p>
                  </a:txBody>
                  <a:tcPr marL="72000" marR="72000" marT="36000" marB="3600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55091539"/>
                  </a:ext>
                </a:extLst>
              </a:tr>
            </a:tbl>
          </a:graphicData>
        </a:graphic>
      </p:graphicFrame>
      <p:graphicFrame>
        <p:nvGraphicFramePr>
          <p:cNvPr id="59" name="Table 14">
            <a:extLst>
              <a:ext uri="{FF2B5EF4-FFF2-40B4-BE49-F238E27FC236}">
                <a16:creationId xmlns:a16="http://schemas.microsoft.com/office/drawing/2014/main" id="{5E5B06D7-55F9-4112-A487-972B3D07331C}"/>
              </a:ext>
            </a:extLst>
          </p:cNvPr>
          <p:cNvGraphicFramePr>
            <a:graphicFrameLocks noGrp="1"/>
          </p:cNvGraphicFramePr>
          <p:nvPr>
            <p:extLst>
              <p:ext uri="{D42A27DB-BD31-4B8C-83A1-F6EECF244321}">
                <p14:modId xmlns:p14="http://schemas.microsoft.com/office/powerpoint/2010/main" val="4059417106"/>
              </p:ext>
            </p:extLst>
          </p:nvPr>
        </p:nvGraphicFramePr>
        <p:xfrm>
          <a:off x="442913" y="1177557"/>
          <a:ext cx="6823776" cy="2083200"/>
        </p:xfrm>
        <a:graphic>
          <a:graphicData uri="http://schemas.openxmlformats.org/drawingml/2006/table">
            <a:tbl>
              <a:tblPr firstRow="1" bandRow="1">
                <a:tableStyleId>{5C22544A-7EE6-4342-B048-85BDC9FD1C3A}</a:tableStyleId>
              </a:tblPr>
              <a:tblGrid>
                <a:gridCol w="1462238">
                  <a:extLst>
                    <a:ext uri="{9D8B030D-6E8A-4147-A177-3AD203B41FA5}">
                      <a16:colId xmlns:a16="http://schemas.microsoft.com/office/drawing/2014/main" val="3427210747"/>
                    </a:ext>
                  </a:extLst>
                </a:gridCol>
                <a:gridCol w="5361538">
                  <a:extLst>
                    <a:ext uri="{9D8B030D-6E8A-4147-A177-3AD203B41FA5}">
                      <a16:colId xmlns:a16="http://schemas.microsoft.com/office/drawing/2014/main" val="3039604670"/>
                    </a:ext>
                  </a:extLst>
                </a:gridCol>
              </a:tblGrid>
              <a:tr h="432000">
                <a:tc gridSpan="2">
                  <a:txBody>
                    <a:bodyPr/>
                    <a:lstStyle/>
                    <a:p>
                      <a:r>
                        <a:rPr lang="en-US" sz="1100" dirty="0"/>
                        <a:t>Proposed design of LTIP</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1"/>
                    </a:solidFill>
                  </a:tcPr>
                </a:tc>
                <a:tc hMerge="1">
                  <a:txBody>
                    <a:bodyPr/>
                    <a:lstStyle/>
                    <a:p>
                      <a:endParaRPr lang="sv-SE" sz="1000" dirty="0"/>
                    </a:p>
                  </a:txBody>
                  <a:tcPr anchor="ctr">
                    <a:solidFill>
                      <a:schemeClr val="accent1"/>
                    </a:solidFill>
                  </a:tcPr>
                </a:tc>
                <a:extLst>
                  <a:ext uri="{0D108BD9-81ED-4DB2-BD59-A6C34878D82A}">
                    <a16:rowId xmlns:a16="http://schemas.microsoft.com/office/drawing/2014/main" val="3593659795"/>
                  </a:ext>
                </a:extLst>
              </a:tr>
              <a:tr h="215851">
                <a:tc>
                  <a:txBody>
                    <a:bodyPr/>
                    <a:lstStyle/>
                    <a:p>
                      <a:r>
                        <a:rPr lang="en-GB" sz="1000" b="1" dirty="0"/>
                        <a:t>Vehicle</a:t>
                      </a:r>
                      <a:endParaRPr lang="sv-SE" sz="1000" b="1" dirty="0"/>
                    </a:p>
                  </a:txBody>
                  <a:tcPr marL="72000" marR="72000" marT="36000" marB="36000" anchor="ctr">
                    <a:lnL w="12700" cap="flat" cmpd="sng" algn="ctr">
                      <a:noFill/>
                      <a:prstDash val="solid"/>
                      <a:round/>
                      <a:headEnd type="none" w="med" len="med"/>
                      <a:tailEnd type="none" w="med" len="med"/>
                    </a:lnL>
                    <a:solidFill>
                      <a:schemeClr val="bg1">
                        <a:lumMod val="95000"/>
                      </a:schemeClr>
                    </a:solidFill>
                  </a:tcPr>
                </a:tc>
                <a:tc>
                  <a:txBody>
                    <a:bodyPr/>
                    <a:lstStyle/>
                    <a:p>
                      <a:pPr algn="l"/>
                      <a:r>
                        <a:rPr lang="en-US" sz="1000" dirty="0"/>
                        <a:t>Performance shares</a:t>
                      </a:r>
                    </a:p>
                  </a:txBody>
                  <a:tcPr marL="72000" marR="72000" marT="36000" marB="36000" anchor="ctr">
                    <a:lnR w="127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587858816"/>
                  </a:ext>
                </a:extLst>
              </a:tr>
              <a:tr h="215851">
                <a:tc>
                  <a:txBody>
                    <a:bodyPr/>
                    <a:lstStyle/>
                    <a:p>
                      <a:r>
                        <a:rPr lang="en-GB" sz="1000" b="1" dirty="0"/>
                        <a:t>Eligibility</a:t>
                      </a:r>
                      <a:endParaRPr lang="sv-SE" sz="1000" b="1" dirty="0"/>
                    </a:p>
                  </a:txBody>
                  <a:tcPr marL="72000" marR="72000" marT="36000" marB="36000" anchor="ctr">
                    <a:lnL w="12700" cap="flat" cmpd="sng" algn="ctr">
                      <a:noFill/>
                      <a:prstDash val="solid"/>
                      <a:round/>
                      <a:headEnd type="none" w="med" len="med"/>
                      <a:tailEnd type="none" w="med" len="med"/>
                    </a:lnL>
                    <a:solidFill>
                      <a:schemeClr val="bg1">
                        <a:lumMod val="95000"/>
                      </a:schemeClr>
                    </a:solidFill>
                  </a:tcPr>
                </a:tc>
                <a:tc>
                  <a:txBody>
                    <a:bodyPr/>
                    <a:lstStyle/>
                    <a:p>
                      <a:pPr algn="l"/>
                      <a:r>
                        <a:rPr lang="en-US" sz="1000" dirty="0"/>
                        <a:t>Senior Management only (from 203 today to 109 in the proposed plan)</a:t>
                      </a:r>
                    </a:p>
                  </a:txBody>
                  <a:tcPr marL="72000" marR="72000" marT="36000" marB="36000" anchor="ctr">
                    <a:lnR w="127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524495814"/>
                  </a:ext>
                </a:extLst>
              </a:tr>
              <a:tr h="215851">
                <a:tc>
                  <a:txBody>
                    <a:bodyPr/>
                    <a:lstStyle/>
                    <a:p>
                      <a:r>
                        <a:rPr lang="en-GB" sz="1000" b="1" dirty="0"/>
                        <a:t>Performance period</a:t>
                      </a:r>
                      <a:endParaRPr lang="sv-SE" sz="1000" b="1" dirty="0"/>
                    </a:p>
                  </a:txBody>
                  <a:tcPr marL="72000" marR="72000" marT="36000" marB="36000" anchor="ctr">
                    <a:lnL w="12700" cap="flat" cmpd="sng" algn="ctr">
                      <a:noFill/>
                      <a:prstDash val="solid"/>
                      <a:round/>
                      <a:headEnd type="none" w="med" len="med"/>
                      <a:tailEnd type="none" w="med" len="med"/>
                    </a:lnL>
                    <a:solidFill>
                      <a:schemeClr val="bg1">
                        <a:lumMod val="95000"/>
                      </a:schemeClr>
                    </a:solidFill>
                  </a:tcPr>
                </a:tc>
                <a:tc>
                  <a:txBody>
                    <a:bodyPr/>
                    <a:lstStyle/>
                    <a:p>
                      <a:pPr algn="l"/>
                      <a:r>
                        <a:rPr lang="en-GB" sz="1000" dirty="0"/>
                        <a:t>3 years</a:t>
                      </a:r>
                      <a:endParaRPr lang="sv-SE" sz="1000" dirty="0"/>
                    </a:p>
                  </a:txBody>
                  <a:tcPr marL="72000" marR="72000" marT="36000" marB="36000" anchor="ctr">
                    <a:lnR w="127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662064334"/>
                  </a:ext>
                </a:extLst>
              </a:tr>
              <a:tr h="215851">
                <a:tc>
                  <a:txBody>
                    <a:bodyPr/>
                    <a:lstStyle/>
                    <a:p>
                      <a:r>
                        <a:rPr lang="en-GB" sz="1000" b="1" dirty="0"/>
                        <a:t>Performance metric</a:t>
                      </a:r>
                      <a:endParaRPr lang="sv-SE" sz="1000" b="1" dirty="0"/>
                    </a:p>
                  </a:txBody>
                  <a:tcPr marL="72000" marR="72000" marT="36000" marB="36000" anchor="ctr">
                    <a:lnL w="12700" cap="flat" cmpd="sng" algn="ctr">
                      <a:noFill/>
                      <a:prstDash val="solid"/>
                      <a:round/>
                      <a:headEnd type="none" w="med" len="med"/>
                      <a:tailEnd type="none" w="med" len="med"/>
                    </a:lnL>
                    <a:solidFill>
                      <a:schemeClr val="bg1">
                        <a:lumMod val="95000"/>
                      </a:schemeClr>
                    </a:solidFill>
                  </a:tcPr>
                </a:tc>
                <a:tc>
                  <a:txBody>
                    <a:bodyPr/>
                    <a:lstStyle/>
                    <a:p>
                      <a:pPr algn="l"/>
                      <a:r>
                        <a:rPr lang="en-GB" sz="1000" dirty="0"/>
                        <a:t>EBITDA</a:t>
                      </a:r>
                      <a:endParaRPr lang="sv-SE" sz="1000" dirty="0"/>
                    </a:p>
                  </a:txBody>
                  <a:tcPr marL="72000" marR="72000" marT="36000" marB="36000" anchor="ctr">
                    <a:lnR w="127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297009554"/>
                  </a:ext>
                </a:extLst>
              </a:tr>
              <a:tr h="322748">
                <a:tc>
                  <a:txBody>
                    <a:bodyPr/>
                    <a:lstStyle/>
                    <a:p>
                      <a:r>
                        <a:rPr lang="en-GB" sz="1000" b="1"/>
                        <a:t>Payout and vesting curve</a:t>
                      </a:r>
                      <a:endParaRPr lang="sv-SE" sz="1000" b="1" dirty="0"/>
                    </a:p>
                  </a:txBody>
                  <a:tcPr marL="72000" marR="72000" marT="36000" marB="36000" anchor="ctr">
                    <a:lnL w="12700" cap="flat" cmpd="sng" algn="ctr">
                      <a:no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Threshold vesting is 20% and 100% at max, with linear interpolation in between 80% to 100% fulfilment of EBITDA target</a:t>
                      </a:r>
                      <a:endParaRPr lang="en-GB" sz="1000" dirty="0"/>
                    </a:p>
                  </a:txBody>
                  <a:tcPr marL="72000" marR="72000" marT="36000" marB="36000" anchor="ctr">
                    <a:lnR w="127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890975224"/>
                  </a:ext>
                </a:extLst>
              </a:tr>
              <a:tr h="143251">
                <a:tc>
                  <a:txBody>
                    <a:bodyPr/>
                    <a:lstStyle/>
                    <a:p>
                      <a:r>
                        <a:rPr lang="en-GB" sz="1000" b="1" dirty="0"/>
                        <a:t>Share ownership guidelines</a:t>
                      </a:r>
                      <a:endParaRPr lang="sv-SE" sz="1000" b="1" dirty="0"/>
                    </a:p>
                  </a:txBody>
                  <a:tcPr marL="72000" marR="72000" marT="36000" marB="3600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Increased</a:t>
                      </a:r>
                      <a:r>
                        <a:rPr lang="en-US" sz="1000" dirty="0"/>
                        <a:t> </a:t>
                      </a:r>
                      <a:r>
                        <a:rPr lang="en-US" sz="1000" b="1" dirty="0"/>
                        <a:t>to 200% </a:t>
                      </a:r>
                      <a:r>
                        <a:rPr lang="en-US" sz="1000" dirty="0"/>
                        <a:t>(of net salary) from 100%/50% for CEO and EMT previously.</a:t>
                      </a:r>
                    </a:p>
                  </a:txBody>
                  <a:tcPr marL="72000" marR="72000" marT="36000" marB="3600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42593420"/>
                  </a:ext>
                </a:extLst>
              </a:tr>
            </a:tbl>
          </a:graphicData>
        </a:graphic>
      </p:graphicFrame>
      <p:sp>
        <p:nvSpPr>
          <p:cNvPr id="15" name="TextBox 14">
            <a:extLst>
              <a:ext uri="{FF2B5EF4-FFF2-40B4-BE49-F238E27FC236}">
                <a16:creationId xmlns:a16="http://schemas.microsoft.com/office/drawing/2014/main" id="{87B59655-D76E-4645-8D5E-8B0AF2C98365}"/>
              </a:ext>
            </a:extLst>
          </p:cNvPr>
          <p:cNvSpPr txBox="1"/>
          <p:nvPr/>
        </p:nvSpPr>
        <p:spPr>
          <a:xfrm>
            <a:off x="6690799" y="4065249"/>
            <a:ext cx="2073851" cy="461665"/>
          </a:xfrm>
          <a:prstGeom prst="rect">
            <a:avLst/>
          </a:prstGeom>
          <a:solidFill>
            <a:schemeClr val="accent3">
              <a:lumMod val="20000"/>
              <a:lumOff val="80000"/>
            </a:schemeClr>
          </a:solidFill>
        </p:spPr>
        <p:txBody>
          <a:bodyPr wrap="square" rtlCol="0" anchor="ctr">
            <a:spAutoFit/>
          </a:bodyPr>
          <a:lstStyle/>
          <a:p>
            <a:pPr algn="ctr"/>
            <a:r>
              <a:rPr lang="en-GB" sz="1200" b="1" i="1" dirty="0"/>
              <a:t>Illustrative timeline of  2023-2027 PSPs</a:t>
            </a:r>
            <a:endParaRPr lang="sv-SE" sz="1200" b="1" i="1" dirty="0"/>
          </a:p>
        </p:txBody>
      </p:sp>
    </p:spTree>
    <p:custDataLst>
      <p:tags r:id="rId1"/>
    </p:custDataLst>
    <p:extLst>
      <p:ext uri="{BB962C8B-B14F-4D97-AF65-F5344CB8AC3E}">
        <p14:creationId xmlns:p14="http://schemas.microsoft.com/office/powerpoint/2010/main" val="2161384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F3EF028-EF70-B34B-9258-4737DF126251}"/>
              </a:ext>
            </a:extLst>
          </p:cNvPr>
          <p:cNvSpPr>
            <a:spLocks noGrp="1"/>
          </p:cNvSpPr>
          <p:nvPr>
            <p:ph type="title"/>
          </p:nvPr>
        </p:nvSpPr>
        <p:spPr>
          <a:xfrm>
            <a:off x="457200" y="457201"/>
            <a:ext cx="11247120" cy="307777"/>
          </a:xfrm>
        </p:spPr>
        <p:txBody>
          <a:bodyPr/>
          <a:lstStyle/>
          <a:p>
            <a:r>
              <a:rPr lang="en-GB"/>
              <a:t>2022 Kindred LTIP</a:t>
            </a:r>
            <a:endParaRPr lang="en-US"/>
          </a:p>
        </p:txBody>
      </p:sp>
      <p:sp>
        <p:nvSpPr>
          <p:cNvPr id="12" name="Text Placeholder 11">
            <a:extLst>
              <a:ext uri="{FF2B5EF4-FFF2-40B4-BE49-F238E27FC236}">
                <a16:creationId xmlns:a16="http://schemas.microsoft.com/office/drawing/2014/main" id="{603D8274-F0BE-E44C-9766-A71B9A239EA5}"/>
              </a:ext>
            </a:extLst>
          </p:cNvPr>
          <p:cNvSpPr>
            <a:spLocks noGrp="1"/>
          </p:cNvSpPr>
          <p:nvPr>
            <p:ph type="body" sz="quarter" idx="13"/>
          </p:nvPr>
        </p:nvSpPr>
        <p:spPr>
          <a:xfrm>
            <a:off x="457200" y="800240"/>
            <a:ext cx="11247120" cy="276999"/>
          </a:xfrm>
        </p:spPr>
        <p:txBody>
          <a:bodyPr vert="horz" lIns="0" tIns="0" rIns="0" bIns="0" rtlCol="0" anchor="t">
            <a:noAutofit/>
          </a:bodyPr>
          <a:lstStyle/>
          <a:p>
            <a:r>
              <a:rPr lang="en-GB"/>
              <a:t>Total dilution calculation</a:t>
            </a:r>
          </a:p>
        </p:txBody>
      </p:sp>
      <p:sp>
        <p:nvSpPr>
          <p:cNvPr id="6" name="Text Placeholder 5"/>
          <p:cNvSpPr>
            <a:spLocks noGrp="1"/>
          </p:cNvSpPr>
          <p:nvPr>
            <p:ph idx="1"/>
            <p:custDataLst>
              <p:tags r:id="rId2"/>
            </p:custDataLst>
          </p:nvPr>
        </p:nvSpPr>
        <p:spPr>
          <a:xfrm>
            <a:off x="457200" y="1524000"/>
            <a:ext cx="11247120" cy="3962402"/>
          </a:xfrm>
        </p:spPr>
        <p:txBody>
          <a:bodyPr/>
          <a:lstStyle/>
          <a:p>
            <a:pPr lvl="2">
              <a:spcAft>
                <a:spcPts val="1200"/>
              </a:spcAft>
            </a:pPr>
            <a:r>
              <a:rPr lang="en-GB" sz="1400" b="1" dirty="0"/>
              <a:t>Maximum number of shares for annual PSP grant is around 0.3%</a:t>
            </a:r>
            <a:r>
              <a:rPr lang="en-GB" sz="1400" b="1" baseline="30000" dirty="0"/>
              <a:t>1</a:t>
            </a:r>
            <a:r>
              <a:rPr lang="en-GB" sz="1400" b="1" dirty="0"/>
              <a:t> of outstanding shares</a:t>
            </a:r>
          </a:p>
          <a:p>
            <a:pPr lvl="2">
              <a:spcAft>
                <a:spcPts val="1200"/>
              </a:spcAft>
            </a:pPr>
            <a:r>
              <a:rPr lang="en-GB" sz="1400" b="1" dirty="0"/>
              <a:t>Kindred’s historical practice of using non-dilutive shares (treasury shares) continues</a:t>
            </a:r>
          </a:p>
          <a:p>
            <a:pPr lvl="2">
              <a:spcAft>
                <a:spcPts val="600"/>
              </a:spcAft>
            </a:pPr>
            <a:r>
              <a:rPr lang="en-GB" sz="1400" b="1" dirty="0"/>
              <a:t>On an accumulated basis the five outstanding performance share plans of 2023-2027 will amount to around 1.1%</a:t>
            </a:r>
            <a:r>
              <a:rPr lang="en-GB" sz="1400" b="1" baseline="30000" dirty="0"/>
              <a:t>2</a:t>
            </a:r>
          </a:p>
          <a:p>
            <a:pPr lvl="2">
              <a:spcAft>
                <a:spcPts val="1200"/>
              </a:spcAft>
            </a:pPr>
            <a:endParaRPr lang="en-GB" sz="1800" dirty="0"/>
          </a:p>
        </p:txBody>
      </p:sp>
      <p:sp>
        <p:nvSpPr>
          <p:cNvPr id="9" name="Slide Number Placeholder 8"/>
          <p:cNvSpPr>
            <a:spLocks noGrp="1"/>
          </p:cNvSpPr>
          <p:nvPr>
            <p:ph type="sldNum" sz="quarter" idx="15"/>
          </p:nvPr>
        </p:nvSpPr>
        <p:spPr>
          <a:xfrm>
            <a:off x="11201400" y="6470270"/>
            <a:ext cx="508000" cy="137160"/>
          </a:xfrm>
        </p:spPr>
        <p:txBody>
          <a:bodyPr/>
          <a:lstStyle/>
          <a:p>
            <a:fld id="{2083E393-C0BF-4ED8-8545-7E4C90AFF831}" type="slidenum">
              <a:rPr lang="en-US" smtClean="0"/>
              <a:pPr/>
              <a:t>4</a:t>
            </a:fld>
            <a:endParaRPr lang="en-US"/>
          </a:p>
        </p:txBody>
      </p:sp>
      <p:sp>
        <p:nvSpPr>
          <p:cNvPr id="8" name="Path"/>
          <p:cNvSpPr/>
          <p:nvPr/>
        </p:nvSpPr>
        <p:spPr>
          <a:xfrm>
            <a:off x="1973263" y="6631921"/>
            <a:ext cx="5570444" cy="225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b="1">
              <a:solidFill>
                <a:schemeClr val="tx1"/>
              </a:solidFill>
            </a:endParaRPr>
          </a:p>
        </p:txBody>
      </p:sp>
      <p:sp>
        <p:nvSpPr>
          <p:cNvPr id="3" name="Footer Placeholder 2">
            <a:extLst>
              <a:ext uri="{FF2B5EF4-FFF2-40B4-BE49-F238E27FC236}">
                <a16:creationId xmlns:a16="http://schemas.microsoft.com/office/drawing/2014/main" id="{C7588471-FDA2-49B9-BFEC-199689EEEF31}"/>
              </a:ext>
            </a:extLst>
          </p:cNvPr>
          <p:cNvSpPr>
            <a:spLocks noGrp="1"/>
          </p:cNvSpPr>
          <p:nvPr>
            <p:ph type="ftr" sz="quarter" idx="14"/>
          </p:nvPr>
        </p:nvSpPr>
        <p:spPr>
          <a:xfrm>
            <a:off x="457200" y="6515098"/>
            <a:ext cx="7854696" cy="184666"/>
          </a:xfrm>
        </p:spPr>
        <p:txBody>
          <a:bodyPr/>
          <a:lstStyle/>
          <a:p>
            <a:r>
              <a:rPr lang="en-GB"/>
              <a:t>© 2023 </a:t>
            </a:r>
            <a:r>
              <a:rPr lang="en-GB">
                <a:ea typeface="+mn-lt"/>
                <a:cs typeface="+mn-lt"/>
              </a:rPr>
              <a:t>Willis Towers Watson. All rights reserved. Proprietary and Confidential. For Willis Towers Watson and Willis Towers Watson client use only. Not suitable for unintended purpose or use by unauthorized recipient.</a:t>
            </a:r>
            <a:endParaRPr lang="en-US"/>
          </a:p>
          <a:p>
            <a:endParaRPr lang="en-US"/>
          </a:p>
        </p:txBody>
      </p:sp>
      <p:graphicFrame>
        <p:nvGraphicFramePr>
          <p:cNvPr id="14" name="Table 13">
            <a:extLst>
              <a:ext uri="{FF2B5EF4-FFF2-40B4-BE49-F238E27FC236}">
                <a16:creationId xmlns:a16="http://schemas.microsoft.com/office/drawing/2014/main" id="{AF927A95-17A6-4EBC-93C8-BFDF526F6F9D}"/>
              </a:ext>
            </a:extLst>
          </p:cNvPr>
          <p:cNvGraphicFramePr>
            <a:graphicFrameLocks noGrp="1"/>
          </p:cNvGraphicFramePr>
          <p:nvPr>
            <p:extLst>
              <p:ext uri="{D42A27DB-BD31-4B8C-83A1-F6EECF244321}">
                <p14:modId xmlns:p14="http://schemas.microsoft.com/office/powerpoint/2010/main" val="2760625262"/>
              </p:ext>
            </p:extLst>
          </p:nvPr>
        </p:nvGraphicFramePr>
        <p:xfrm>
          <a:off x="442910" y="2714920"/>
          <a:ext cx="11247127" cy="2262434"/>
        </p:xfrm>
        <a:graphic>
          <a:graphicData uri="http://schemas.openxmlformats.org/drawingml/2006/table">
            <a:tbl>
              <a:tblPr/>
              <a:tblGrid>
                <a:gridCol w="3586165">
                  <a:extLst>
                    <a:ext uri="{9D8B030D-6E8A-4147-A177-3AD203B41FA5}">
                      <a16:colId xmlns:a16="http://schemas.microsoft.com/office/drawing/2014/main" val="20000"/>
                    </a:ext>
                  </a:extLst>
                </a:gridCol>
                <a:gridCol w="1276827">
                  <a:extLst>
                    <a:ext uri="{9D8B030D-6E8A-4147-A177-3AD203B41FA5}">
                      <a16:colId xmlns:a16="http://schemas.microsoft.com/office/drawing/2014/main" val="20001"/>
                    </a:ext>
                  </a:extLst>
                </a:gridCol>
                <a:gridCol w="1276827">
                  <a:extLst>
                    <a:ext uri="{9D8B030D-6E8A-4147-A177-3AD203B41FA5}">
                      <a16:colId xmlns:a16="http://schemas.microsoft.com/office/drawing/2014/main" val="20002"/>
                    </a:ext>
                  </a:extLst>
                </a:gridCol>
                <a:gridCol w="1276827">
                  <a:extLst>
                    <a:ext uri="{9D8B030D-6E8A-4147-A177-3AD203B41FA5}">
                      <a16:colId xmlns:a16="http://schemas.microsoft.com/office/drawing/2014/main" val="20003"/>
                    </a:ext>
                  </a:extLst>
                </a:gridCol>
                <a:gridCol w="1276827">
                  <a:extLst>
                    <a:ext uri="{9D8B030D-6E8A-4147-A177-3AD203B41FA5}">
                      <a16:colId xmlns:a16="http://schemas.microsoft.com/office/drawing/2014/main" val="309391658"/>
                    </a:ext>
                  </a:extLst>
                </a:gridCol>
                <a:gridCol w="1276827">
                  <a:extLst>
                    <a:ext uri="{9D8B030D-6E8A-4147-A177-3AD203B41FA5}">
                      <a16:colId xmlns:a16="http://schemas.microsoft.com/office/drawing/2014/main" val="4237092648"/>
                    </a:ext>
                  </a:extLst>
                </a:gridCol>
                <a:gridCol w="1276827">
                  <a:extLst>
                    <a:ext uri="{9D8B030D-6E8A-4147-A177-3AD203B41FA5}">
                      <a16:colId xmlns:a16="http://schemas.microsoft.com/office/drawing/2014/main" val="20004"/>
                    </a:ext>
                  </a:extLst>
                </a:gridCol>
              </a:tblGrid>
              <a:tr h="331088">
                <a:tc>
                  <a:txBody>
                    <a:bodyPr/>
                    <a:lstStyle/>
                    <a:p>
                      <a:pPr algn="l" rtl="0" fontAlgn="ctr"/>
                      <a:r>
                        <a:rPr lang="en-GB" sz="1000" b="1" i="0" u="none" strike="noStrike" dirty="0">
                          <a:solidFill>
                            <a:srgbClr val="FFFFFF"/>
                          </a:solidFill>
                          <a:effectLst/>
                          <a:latin typeface="Arial" panose="020B0604020202020204" pitchFamily="34" charset="0"/>
                        </a:rPr>
                        <a:t> Year (and share price)</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CA6"/>
                    </a:solidFill>
                  </a:tcPr>
                </a:tc>
                <a:tc>
                  <a:txBody>
                    <a:bodyPr/>
                    <a:lstStyle/>
                    <a:p>
                      <a:pPr algn="ctr" rtl="0" fontAlgn="ctr"/>
                      <a:r>
                        <a:rPr lang="en-GB" sz="1000" b="1" i="0" u="none" strike="noStrike">
                          <a:solidFill>
                            <a:srgbClr val="FFFFFF"/>
                          </a:solidFill>
                          <a:effectLst/>
                          <a:latin typeface="Arial" panose="020B0604020202020204" pitchFamily="34" charset="0"/>
                        </a:rPr>
                        <a:t>2023 (</a:t>
                      </a:r>
                      <a:r>
                        <a:rPr lang="en-GB" sz="1000" b="1" i="0" u="none" strike="noStrike" baseline="0">
                          <a:solidFill>
                            <a:srgbClr val="FFFFFF"/>
                          </a:solidFill>
                          <a:effectLst/>
                          <a:latin typeface="Arial" panose="020B0604020202020204" pitchFamily="34" charset="0"/>
                        </a:rPr>
                        <a:t>100 SEK)</a:t>
                      </a:r>
                      <a:endParaRPr lang="en-GB" sz="1000" b="1" i="0" u="none" strike="noStrike">
                        <a:solidFill>
                          <a:srgbClr val="FFFFFF"/>
                        </a:solidFill>
                        <a:effectLst/>
                        <a:latin typeface="Arial" panose="020B0604020202020204" pitchFamily="34"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CA6"/>
                    </a:solidFill>
                  </a:tcPr>
                </a:tc>
                <a:tc>
                  <a:txBody>
                    <a:bodyPr/>
                    <a:lstStyle/>
                    <a:p>
                      <a:pPr algn="ctr" rtl="0" fontAlgn="ctr"/>
                      <a:r>
                        <a:rPr lang="en-GB" sz="1000" b="1" i="0" u="none" strike="noStrike">
                          <a:solidFill>
                            <a:srgbClr val="FFFFFF"/>
                          </a:solidFill>
                          <a:effectLst/>
                          <a:latin typeface="Arial" panose="020B0604020202020204" pitchFamily="34" charset="0"/>
                        </a:rPr>
                        <a:t>2024 (</a:t>
                      </a:r>
                      <a:r>
                        <a:rPr lang="en-GB" sz="1000" b="1" i="0" u="none" strike="noStrike" baseline="0">
                          <a:solidFill>
                            <a:srgbClr val="FFFFFF"/>
                          </a:solidFill>
                          <a:effectLst/>
                          <a:latin typeface="Arial" panose="020B0604020202020204" pitchFamily="34" charset="0"/>
                        </a:rPr>
                        <a:t>130 SEK)</a:t>
                      </a:r>
                      <a:endParaRPr lang="en-GB" sz="1000" b="1" i="0" u="none" strike="noStrike">
                        <a:solidFill>
                          <a:srgbClr val="FFFFFF"/>
                        </a:solidFill>
                        <a:effectLst/>
                        <a:latin typeface="Arial" panose="020B0604020202020204" pitchFamily="34"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CA6"/>
                    </a:solidFill>
                  </a:tcPr>
                </a:tc>
                <a:tc>
                  <a:txBody>
                    <a:bodyPr/>
                    <a:lstStyle/>
                    <a:p>
                      <a:pPr algn="ctr" rtl="0" fontAlgn="ctr"/>
                      <a:r>
                        <a:rPr lang="en-GB" sz="1000" b="1" i="0" u="none" strike="noStrike">
                          <a:solidFill>
                            <a:srgbClr val="FFFFFF"/>
                          </a:solidFill>
                          <a:effectLst/>
                          <a:latin typeface="Arial" panose="020B0604020202020204" pitchFamily="34" charset="0"/>
                        </a:rPr>
                        <a:t> 2025 (169 SEK)</a:t>
                      </a:r>
                    </a:p>
                  </a:txBody>
                  <a:tcPr marL="0" marR="0" marT="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CA6"/>
                    </a:solidFill>
                  </a:tcPr>
                </a:tc>
                <a:tc>
                  <a:txBody>
                    <a:bodyPr/>
                    <a:lstStyle/>
                    <a:p>
                      <a:pPr algn="ctr" rtl="0" fontAlgn="ctr"/>
                      <a:r>
                        <a:rPr lang="en-GB" sz="1000" b="1" i="0" u="none" strike="noStrike">
                          <a:solidFill>
                            <a:srgbClr val="FFFFFF"/>
                          </a:solidFill>
                          <a:effectLst/>
                          <a:latin typeface="Arial" panose="020B0604020202020204" pitchFamily="34" charset="0"/>
                        </a:rPr>
                        <a:t>2026 (169 SEK)</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CA6"/>
                    </a:solidFill>
                  </a:tcPr>
                </a:tc>
                <a:tc>
                  <a:txBody>
                    <a:bodyPr/>
                    <a:lstStyle/>
                    <a:p>
                      <a:pPr algn="ctr" rtl="0" fontAlgn="ctr"/>
                      <a:r>
                        <a:rPr lang="en-GB" sz="1000" b="1" i="0" u="none" strike="noStrike">
                          <a:solidFill>
                            <a:srgbClr val="FFFFFF"/>
                          </a:solidFill>
                          <a:effectLst/>
                          <a:latin typeface="Arial" panose="020B0604020202020204" pitchFamily="34" charset="0"/>
                        </a:rPr>
                        <a:t>2027 (169 SEK)</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CA6"/>
                    </a:solidFill>
                  </a:tcPr>
                </a:tc>
                <a:tc>
                  <a:txBody>
                    <a:bodyPr/>
                    <a:lstStyle/>
                    <a:p>
                      <a:pPr algn="ctr" rtl="0" fontAlgn="ctr"/>
                      <a:r>
                        <a:rPr lang="en-GB" sz="1000" b="1" i="0" u="none" strike="noStrike">
                          <a:solidFill>
                            <a:srgbClr val="FFFFFF"/>
                          </a:solidFill>
                          <a:effectLst/>
                          <a:latin typeface="Arial" panose="020B0604020202020204" pitchFamily="34" charset="0"/>
                        </a:rPr>
                        <a:t>Total</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CA6"/>
                    </a:solidFill>
                  </a:tcPr>
                </a:tc>
                <a:extLst>
                  <a:ext uri="{0D108BD9-81ED-4DB2-BD59-A6C34878D82A}">
                    <a16:rowId xmlns:a16="http://schemas.microsoft.com/office/drawing/2014/main" val="10000"/>
                  </a:ext>
                </a:extLst>
              </a:tr>
              <a:tr h="331088">
                <a:tc>
                  <a:txBody>
                    <a:bodyPr/>
                    <a:lstStyle/>
                    <a:p>
                      <a:pPr algn="l" rtl="0" fontAlgn="ctr"/>
                      <a:r>
                        <a:rPr lang="en-GB" sz="1000" b="0" i="0" u="none" strike="noStrike">
                          <a:solidFill>
                            <a:srgbClr val="000000"/>
                          </a:solidFill>
                          <a:effectLst/>
                          <a:latin typeface="Arial" panose="020B0604020202020204" pitchFamily="34" charset="0"/>
                        </a:rPr>
                        <a:t>Number of participants - PSP</a:t>
                      </a:r>
                    </a:p>
                  </a:txBody>
                  <a:tcPr marL="36000" marR="0" marT="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GB" sz="1000" b="0" i="0" u="none" strike="noStrike" dirty="0">
                          <a:solidFill>
                            <a:srgbClr val="000000"/>
                          </a:solidFill>
                          <a:effectLst/>
                          <a:latin typeface="Arial" panose="020B0604020202020204" pitchFamily="34" charset="0"/>
                        </a:rPr>
                        <a:t>109</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109</a:t>
                      </a:r>
                      <a:endParaRPr lang="en-GB" sz="1000" b="0" i="0" u="none" strike="noStrike" dirty="0">
                        <a:solidFill>
                          <a:srgbClr val="000000"/>
                        </a:solidFill>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109</a:t>
                      </a:r>
                      <a:endParaRPr lang="en-GB" sz="1000" b="0" i="0" u="none" strike="noStrike" dirty="0">
                        <a:solidFill>
                          <a:srgbClr val="000000"/>
                        </a:solidFill>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109</a:t>
                      </a:r>
                      <a:endParaRPr lang="en-GB" sz="1000" b="0" i="0" u="none" strike="noStrike" dirty="0">
                        <a:solidFill>
                          <a:srgbClr val="000000"/>
                        </a:solidFill>
                        <a:effectLst/>
                        <a:latin typeface="Arial" panose="020B0604020202020204" pitchFamily="34" charset="0"/>
                      </a:endParaRPr>
                    </a:p>
                  </a:txBody>
                  <a:tcPr marL="0" marR="0" marT="0" marB="0" anchor="ctr">
                    <a:lnL>
                      <a:noFill/>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109</a:t>
                      </a:r>
                      <a:endParaRPr lang="en-GB" sz="1000" b="0" i="0" u="none" strike="noStrike">
                        <a:solidFill>
                          <a:srgbClr val="000000"/>
                        </a:solidFill>
                        <a:effectLst/>
                        <a:latin typeface="Arial" panose="020B0604020202020204" pitchFamily="34" charset="0"/>
                      </a:endParaRPr>
                    </a:p>
                  </a:txBody>
                  <a:tcPr marL="0" marR="0" marT="0" marB="0" anchor="ctr">
                    <a:lnL>
                      <a:noFill/>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rtl="0" fontAlgn="ctr"/>
                      <a:endParaRPr lang="en-GB" sz="1000" b="0" i="0" u="none" strike="noStrike" dirty="0">
                        <a:solidFill>
                          <a:srgbClr val="000000"/>
                        </a:solidFill>
                        <a:effectLst/>
                        <a:latin typeface="Arial" panose="020B060402020202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4F0FF"/>
                    </a:solidFill>
                  </a:tcPr>
                </a:tc>
                <a:extLst>
                  <a:ext uri="{0D108BD9-81ED-4DB2-BD59-A6C34878D82A}">
                    <a16:rowId xmlns:a16="http://schemas.microsoft.com/office/drawing/2014/main" val="10001"/>
                  </a:ext>
                </a:extLst>
              </a:tr>
              <a:tr h="331088">
                <a:tc>
                  <a:txBody>
                    <a:bodyPr/>
                    <a:lstStyle/>
                    <a:p>
                      <a:pPr algn="l" rtl="0" fontAlgn="ctr"/>
                      <a:r>
                        <a:rPr lang="en-GB" sz="1000" b="0" i="0" u="none" strike="noStrike">
                          <a:solidFill>
                            <a:srgbClr val="000000"/>
                          </a:solidFill>
                          <a:effectLst/>
                          <a:latin typeface="Arial" panose="020B0604020202020204" pitchFamily="34" charset="0"/>
                        </a:rPr>
                        <a:t>Max number of shares - PSP</a:t>
                      </a:r>
                    </a:p>
                  </a:txBody>
                  <a:tcPr marL="36000" marR="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lvl="0" algn="ctr" rtl="0" fontAlgn="ctr"/>
                      <a:r>
                        <a:rPr lang="en-GB" sz="1000" b="0" i="0" u="none" strike="noStrike" kern="1200" dirty="0">
                          <a:solidFill>
                            <a:srgbClr val="000000"/>
                          </a:solidFill>
                          <a:effectLst/>
                          <a:latin typeface="Arial" panose="020B0604020202020204" pitchFamily="34" charset="0"/>
                          <a:ea typeface="+mn-ea"/>
                          <a:cs typeface="+mn-cs"/>
                        </a:rPr>
                        <a:t>698,813</a:t>
                      </a:r>
                    </a:p>
                  </a:txBody>
                  <a:tcPr marL="0" marR="0" marT="0" marB="0" anchor="ctr">
                    <a:lnL>
                      <a:noFill/>
                    </a:lnL>
                    <a:lnR>
                      <a:noFill/>
                    </a:lnR>
                    <a:lnT>
                      <a:noFill/>
                    </a:lnT>
                    <a:lnB>
                      <a:noFill/>
                    </a:lnB>
                  </a:tcPr>
                </a:tc>
                <a:tc>
                  <a:txBody>
                    <a:bodyPr/>
                    <a:lstStyle/>
                    <a:p>
                      <a:pPr algn="ctr" fontAlgn="ctr"/>
                      <a:r>
                        <a:rPr lang="sv-SE" sz="1000" b="0" i="0" u="none" strike="noStrike" dirty="0">
                          <a:solidFill>
                            <a:srgbClr val="000000"/>
                          </a:solidFill>
                          <a:effectLst/>
                          <a:latin typeface="Arial" panose="020B0604020202020204" pitchFamily="34" charset="0"/>
                        </a:rPr>
                        <a:t>537,548 </a:t>
                      </a:r>
                    </a:p>
                  </a:txBody>
                  <a:tcPr marL="9525" marR="9525" marT="9525" marB="0" anchor="ctr">
                    <a:lnL>
                      <a:noFill/>
                    </a:lnL>
                    <a:lnR>
                      <a:noFill/>
                    </a:lnR>
                    <a:lnT>
                      <a:noFill/>
                    </a:lnT>
                    <a:lnB>
                      <a:noFill/>
                    </a:lnB>
                  </a:tcPr>
                </a:tc>
                <a:tc>
                  <a:txBody>
                    <a:bodyPr/>
                    <a:lstStyle/>
                    <a:p>
                      <a:pPr algn="ctr" fontAlgn="ctr"/>
                      <a:r>
                        <a:rPr lang="sv-SE" sz="1000" b="0" i="0" u="none" strike="noStrike" dirty="0">
                          <a:solidFill>
                            <a:srgbClr val="000000"/>
                          </a:solidFill>
                          <a:effectLst/>
                          <a:latin typeface="Arial" panose="020B0604020202020204" pitchFamily="34" charset="0"/>
                        </a:rPr>
                        <a:t>413,499 </a:t>
                      </a:r>
                    </a:p>
                  </a:txBody>
                  <a:tcPr marL="9525" marR="9525" marT="9525" marB="0" anchor="ctr">
                    <a:lnL>
                      <a:noFill/>
                    </a:lnL>
                    <a:lnR>
                      <a:noFill/>
                    </a:lnR>
                    <a:lnT>
                      <a:noFill/>
                    </a:lnT>
                    <a:lnB>
                      <a:noFill/>
                    </a:lnB>
                  </a:tcPr>
                </a:tc>
                <a:tc>
                  <a:txBody>
                    <a:bodyPr/>
                    <a:lstStyle/>
                    <a:p>
                      <a:pPr algn="ctr" fontAlgn="ctr"/>
                      <a:r>
                        <a:rPr lang="sv-SE" sz="1000" b="0" i="0" u="none" strike="noStrike" dirty="0">
                          <a:solidFill>
                            <a:srgbClr val="000000"/>
                          </a:solidFill>
                          <a:effectLst/>
                          <a:latin typeface="Arial" panose="020B0604020202020204" pitchFamily="34" charset="0"/>
                        </a:rPr>
                        <a:t>413,499 </a:t>
                      </a:r>
                    </a:p>
                  </a:txBody>
                  <a:tcPr marL="9525" marR="9525" marT="9525" marB="0" anchor="ctr">
                    <a:lnL>
                      <a:noFill/>
                    </a:lnL>
                    <a:lnR w="12700" cap="flat" cmpd="sng" algn="ctr">
                      <a:noFill/>
                      <a:prstDash val="solid"/>
                      <a:round/>
                      <a:headEnd type="none" w="med" len="med"/>
                      <a:tailEnd type="none" w="med" len="med"/>
                    </a:lnR>
                    <a:lnT>
                      <a:noFill/>
                    </a:lnT>
                    <a:lnB>
                      <a:noFill/>
                    </a:lnB>
                    <a:solidFill>
                      <a:schemeClr val="bg1"/>
                    </a:solidFill>
                  </a:tcPr>
                </a:tc>
                <a:tc>
                  <a:txBody>
                    <a:bodyPr/>
                    <a:lstStyle/>
                    <a:p>
                      <a:pPr algn="ctr" fontAlgn="ctr"/>
                      <a:r>
                        <a:rPr lang="sv-SE" sz="1000" b="0" i="0" u="none" strike="noStrike" dirty="0">
                          <a:solidFill>
                            <a:srgbClr val="000000"/>
                          </a:solidFill>
                          <a:effectLst/>
                          <a:latin typeface="Arial" panose="020B0604020202020204" pitchFamily="34" charset="0"/>
                        </a:rPr>
                        <a:t>413,499 </a:t>
                      </a:r>
                    </a:p>
                  </a:txBody>
                  <a:tcPr marL="9525" marR="9525" marT="9525" marB="0" anchor="ctr">
                    <a:lnL>
                      <a:noFill/>
                    </a:lnL>
                    <a:lnR w="12700" cap="flat" cmpd="sng" algn="ctr">
                      <a:noFill/>
                      <a:prstDash val="solid"/>
                      <a:round/>
                      <a:headEnd type="none" w="med" len="med"/>
                      <a:tailEnd type="none" w="med" len="med"/>
                    </a:lnR>
                    <a:lnT>
                      <a:noFill/>
                    </a:lnT>
                    <a:lnB>
                      <a:noFill/>
                    </a:lnB>
                    <a:solidFill>
                      <a:schemeClr val="bg1"/>
                    </a:solidFill>
                  </a:tcPr>
                </a:tc>
                <a:tc>
                  <a:txBody>
                    <a:bodyPr/>
                    <a:lstStyle/>
                    <a:p>
                      <a:pPr algn="ctr" fontAlgn="b"/>
                      <a:r>
                        <a:rPr lang="sv-SE" sz="1000" b="0" i="0" u="none" strike="noStrike" dirty="0">
                          <a:solidFill>
                            <a:srgbClr val="000000"/>
                          </a:solidFill>
                          <a:effectLst/>
                          <a:latin typeface="Arial" panose="020B0604020202020204" pitchFamily="34" charset="0"/>
                        </a:rPr>
                        <a:t>2,476,858 </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C4F0FF"/>
                    </a:solidFill>
                  </a:tcPr>
                </a:tc>
                <a:extLst>
                  <a:ext uri="{0D108BD9-81ED-4DB2-BD59-A6C34878D82A}">
                    <a16:rowId xmlns:a16="http://schemas.microsoft.com/office/drawing/2014/main" val="10002"/>
                  </a:ext>
                </a:extLst>
              </a:tr>
              <a:tr h="33108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Arial" panose="020B0604020202020204" pitchFamily="34" charset="0"/>
                        </a:rPr>
                        <a:t>Number of EM-participants – options</a:t>
                      </a:r>
                      <a:r>
                        <a:rPr lang="en-GB" sz="1000" b="0" i="0" u="none" strike="noStrike" baseline="30000" dirty="0">
                          <a:solidFill>
                            <a:srgbClr val="000000"/>
                          </a:solidFill>
                          <a:effectLst/>
                          <a:latin typeface="Arial" panose="020B0604020202020204" pitchFamily="34" charset="0"/>
                        </a:rPr>
                        <a:t>3</a:t>
                      </a:r>
                    </a:p>
                  </a:txBody>
                  <a:tcPr marL="36000" marR="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lvl="0" algn="ctr" rtl="0" fontAlgn="ctr"/>
                      <a:r>
                        <a:rPr lang="en-GB" sz="1000" b="0" i="0" u="none" strike="noStrike" dirty="0">
                          <a:solidFill>
                            <a:srgbClr val="000000"/>
                          </a:solidFill>
                          <a:effectLst/>
                          <a:latin typeface="Arial" panose="020B0604020202020204" pitchFamily="34" charset="0"/>
                        </a:rPr>
                        <a:t>15</a:t>
                      </a:r>
                    </a:p>
                  </a:txBody>
                  <a:tcPr marL="0" marR="0" marT="0" marB="0" anchor="ctr">
                    <a:lnL>
                      <a:noFill/>
                    </a:lnL>
                    <a:lnR>
                      <a:noFill/>
                    </a:lnR>
                    <a:lnT>
                      <a:noFill/>
                    </a:lnT>
                    <a:lnB>
                      <a:noFill/>
                    </a:lnB>
                  </a:tcPr>
                </a:tc>
                <a:tc>
                  <a:txBody>
                    <a:bodyPr/>
                    <a:lstStyle/>
                    <a:p>
                      <a:pPr lvl="0" algn="ctr" rtl="0" fontAlgn="ctr"/>
                      <a:r>
                        <a:rPr lang="en-GB" sz="1000" b="0" i="0" u="none" strike="noStrike" dirty="0">
                          <a:solidFill>
                            <a:srgbClr val="000000"/>
                          </a:solidFill>
                          <a:effectLst/>
                          <a:latin typeface="Arial" panose="020B0604020202020204" pitchFamily="34" charset="0"/>
                        </a:rPr>
                        <a:t>15</a:t>
                      </a:r>
                    </a:p>
                  </a:txBody>
                  <a:tcPr marL="0" marR="0" marT="0" marB="0" anchor="ctr">
                    <a:lnL>
                      <a:noFill/>
                    </a:lnL>
                    <a:lnR>
                      <a:noFill/>
                    </a:lnR>
                    <a:lnT>
                      <a:noFill/>
                    </a:lnT>
                    <a:lnB>
                      <a:noFill/>
                    </a:lnB>
                  </a:tcPr>
                </a:tc>
                <a:tc rowSpan="2" gridSpan="3">
                  <a:txBody>
                    <a:bodyPr/>
                    <a:lstStyle/>
                    <a:p>
                      <a:pPr lvl="0" algn="ctr" rtl="0" fontAlgn="ctr"/>
                      <a:r>
                        <a:rPr lang="en-GB" sz="1000" b="0" i="1" u="none" strike="noStrike" noProof="0" dirty="0">
                          <a:solidFill>
                            <a:srgbClr val="000000"/>
                          </a:solidFill>
                          <a:effectLst/>
                          <a:latin typeface="Arial" panose="020B0604020202020204" pitchFamily="34" charset="0"/>
                        </a:rPr>
                        <a:t>No mandate approved as of today</a:t>
                      </a:r>
                    </a:p>
                  </a:txBody>
                  <a:tcPr marL="0" marR="171450" marT="0" marB="0" anchor="ctr">
                    <a:lnL>
                      <a:noFill/>
                    </a:lnL>
                    <a:lnR w="12700" cap="flat" cmpd="sng" algn="ctr">
                      <a:noFill/>
                      <a:prstDash val="solid"/>
                      <a:round/>
                      <a:headEnd type="none" w="med" len="med"/>
                      <a:tailEnd type="none" w="med" len="med"/>
                    </a:lnR>
                    <a:lnT>
                      <a:noFill/>
                    </a:lnT>
                    <a:lnB>
                      <a:noFill/>
                    </a:lnB>
                    <a:solidFill>
                      <a:schemeClr val="accent4">
                        <a:lumMod val="20000"/>
                        <a:lumOff val="80000"/>
                      </a:schemeClr>
                    </a:solidFill>
                  </a:tcPr>
                </a:tc>
                <a:tc rowSpan="2" hMerge="1">
                  <a:txBody>
                    <a:bodyPr/>
                    <a:lstStyle/>
                    <a:p>
                      <a:pPr lvl="0" algn="ctr" rtl="0" fontAlgn="ctr"/>
                      <a:endParaRPr lang="en-GB" sz="800" b="0" i="0" u="none" strike="noStrike">
                        <a:solidFill>
                          <a:srgbClr val="000000"/>
                        </a:solidFill>
                        <a:effectLst/>
                        <a:latin typeface="Arial" panose="020B0604020202020204" pitchFamily="34" charset="0"/>
                      </a:endParaRPr>
                    </a:p>
                  </a:txBody>
                  <a:tcPr marL="0" marR="171450" marT="0" marB="0" anchor="ctr">
                    <a:lnL>
                      <a:noFill/>
                    </a:lnL>
                    <a:lnR w="12700" cap="flat" cmpd="sng" algn="ctr">
                      <a:noFill/>
                      <a:prstDash val="solid"/>
                      <a:round/>
                      <a:headEnd type="none" w="med" len="med"/>
                      <a:tailEnd type="none" w="med" len="med"/>
                    </a:lnR>
                    <a:lnT>
                      <a:noFill/>
                    </a:lnT>
                    <a:lnB>
                      <a:noFill/>
                    </a:lnB>
                    <a:solidFill>
                      <a:schemeClr val="accent4">
                        <a:lumMod val="20000"/>
                        <a:lumOff val="80000"/>
                      </a:schemeClr>
                    </a:solidFill>
                  </a:tcPr>
                </a:tc>
                <a:tc rowSpan="2" hMerge="1">
                  <a:txBody>
                    <a:bodyPr/>
                    <a:lstStyle/>
                    <a:p>
                      <a:pPr lvl="0" algn="ctr" rtl="0" fontAlgn="ctr"/>
                      <a:endParaRPr lang="en-GB" sz="800" b="0" i="0" u="none" strike="noStrike">
                        <a:solidFill>
                          <a:srgbClr val="000000"/>
                        </a:solidFill>
                        <a:effectLst/>
                        <a:latin typeface="Arial" panose="020B0604020202020204" pitchFamily="34" charset="0"/>
                      </a:endParaRPr>
                    </a:p>
                  </a:txBody>
                  <a:tcPr marL="0" marR="171450" marT="0" marB="0" anchor="ctr">
                    <a:lnL>
                      <a:noFill/>
                    </a:lnL>
                    <a:lnR w="12700" cap="flat" cmpd="sng" algn="ctr">
                      <a:noFill/>
                      <a:prstDash val="solid"/>
                      <a:round/>
                      <a:headEnd type="none" w="med" len="med"/>
                      <a:tailEnd type="none" w="med" len="med"/>
                    </a:lnR>
                    <a:lnT>
                      <a:noFill/>
                    </a:lnT>
                    <a:lnB>
                      <a:noFill/>
                    </a:lnB>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000" b="0" i="0" u="none" strike="noStrike" dirty="0">
                        <a:solidFill>
                          <a:schemeClr val="tx1"/>
                        </a:solidFill>
                        <a:effectLst/>
                        <a:latin typeface="Arial" panose="020B060402020202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solidFill>
                      <a:srgbClr val="C4F0FF"/>
                    </a:solidFill>
                  </a:tcPr>
                </a:tc>
                <a:extLst>
                  <a:ext uri="{0D108BD9-81ED-4DB2-BD59-A6C34878D82A}">
                    <a16:rowId xmlns:a16="http://schemas.microsoft.com/office/drawing/2014/main" val="2991837816"/>
                  </a:ext>
                </a:extLst>
              </a:tr>
              <a:tr h="331088">
                <a:tc>
                  <a:txBody>
                    <a:bodyPr/>
                    <a:lstStyle/>
                    <a:p>
                      <a:pPr algn="l" rtl="0" fontAlgn="ctr"/>
                      <a:r>
                        <a:rPr lang="en-GB" sz="1000" b="0" i="0" u="none" strike="noStrike" dirty="0">
                          <a:solidFill>
                            <a:srgbClr val="000000"/>
                          </a:solidFill>
                          <a:effectLst/>
                          <a:latin typeface="Arial" panose="020B0604020202020204" pitchFamily="34" charset="0"/>
                        </a:rPr>
                        <a:t>Max number of options</a:t>
                      </a:r>
                    </a:p>
                  </a:txBody>
                  <a:tcPr marL="36000" marR="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lvl="0" algn="ctr" rtl="0" fontAlgn="ctr"/>
                      <a:r>
                        <a:rPr lang="en-GB" sz="1000" b="0" i="0" u="none" strike="noStrike" dirty="0">
                          <a:solidFill>
                            <a:srgbClr val="000000"/>
                          </a:solidFill>
                          <a:effectLst/>
                          <a:latin typeface="Arial" panose="020B0604020202020204" pitchFamily="34" charset="0"/>
                        </a:rPr>
                        <a:t>901,000</a:t>
                      </a:r>
                    </a:p>
                  </a:txBody>
                  <a:tcPr marL="0" marR="0" marT="0" marB="0" anchor="ctr">
                    <a:lnL>
                      <a:noFill/>
                    </a:lnL>
                    <a:lnR>
                      <a:noFill/>
                    </a:lnR>
                    <a:lnT>
                      <a:noFill/>
                    </a:lnT>
                    <a:lnB>
                      <a:noFill/>
                    </a:lnB>
                  </a:tcPr>
                </a:tc>
                <a:tc>
                  <a:txBody>
                    <a:bodyPr/>
                    <a:lstStyle/>
                    <a:p>
                      <a:pPr lvl="0" algn="ctr" rtl="0" fontAlgn="ctr"/>
                      <a:r>
                        <a:rPr lang="en-GB" sz="1000" b="0" i="0" u="none" strike="noStrike" dirty="0">
                          <a:solidFill>
                            <a:srgbClr val="000000"/>
                          </a:solidFill>
                          <a:effectLst/>
                          <a:latin typeface="Arial" panose="020B0604020202020204" pitchFamily="34" charset="0"/>
                        </a:rPr>
                        <a:t>693,000</a:t>
                      </a:r>
                    </a:p>
                  </a:txBody>
                  <a:tcPr marL="0" marR="0" marT="0" marB="0" anchor="ctr">
                    <a:lnL>
                      <a:noFill/>
                    </a:lnL>
                    <a:lnR>
                      <a:noFill/>
                    </a:lnR>
                    <a:lnT>
                      <a:noFill/>
                    </a:lnT>
                    <a:lnB>
                      <a:noFill/>
                    </a:lnB>
                  </a:tcPr>
                </a:tc>
                <a:tc gridSpan="3" vMerge="1">
                  <a:txBody>
                    <a:bodyPr/>
                    <a:lstStyle/>
                    <a:p>
                      <a:pPr lvl="0" algn="ctr" rtl="0" fontAlgn="ctr"/>
                      <a:endParaRPr lang="en-GB" sz="800" b="0" i="0" u="none" strike="noStrike" dirty="0">
                        <a:solidFill>
                          <a:srgbClr val="000000"/>
                        </a:solidFill>
                        <a:effectLst/>
                        <a:latin typeface="Arial" panose="020B0604020202020204" pitchFamily="34" charset="0"/>
                      </a:endParaRPr>
                    </a:p>
                  </a:txBody>
                  <a:tcPr marL="0" marR="171450" marT="0" marB="0" anchor="ctr">
                    <a:lnL>
                      <a:noFill/>
                    </a:lnL>
                    <a:lnR>
                      <a:noFill/>
                    </a:lnR>
                    <a:lnT>
                      <a:noFill/>
                    </a:lnT>
                    <a:lnB>
                      <a:noFill/>
                    </a:lnB>
                    <a:solidFill>
                      <a:schemeClr val="accent4">
                        <a:lumMod val="20000"/>
                        <a:lumOff val="80000"/>
                      </a:schemeClr>
                    </a:solidFill>
                  </a:tcPr>
                </a:tc>
                <a:tc hMerge="1" vMerge="1">
                  <a:txBody>
                    <a:bodyPr/>
                    <a:lstStyle/>
                    <a:p>
                      <a:pPr lvl="0" algn="ctr" rtl="0" fontAlgn="ctr"/>
                      <a:endParaRPr lang="en-GB" sz="800" b="0" i="0" u="none" strike="noStrike" dirty="0">
                        <a:solidFill>
                          <a:srgbClr val="000000"/>
                        </a:solidFill>
                        <a:effectLst/>
                        <a:latin typeface="Arial" panose="020B0604020202020204" pitchFamily="34" charset="0"/>
                      </a:endParaRPr>
                    </a:p>
                  </a:txBody>
                  <a:tcPr marL="0" marR="171450" marT="0" marB="0" anchor="ctr">
                    <a:lnL>
                      <a:noFill/>
                    </a:lnL>
                    <a:lnR w="12700" cap="flat" cmpd="sng" algn="ctr">
                      <a:noFill/>
                      <a:prstDash val="solid"/>
                      <a:round/>
                      <a:headEnd type="none" w="med" len="med"/>
                      <a:tailEnd type="none" w="med" len="med"/>
                    </a:lnR>
                    <a:lnT>
                      <a:noFill/>
                    </a:lnT>
                    <a:lnB>
                      <a:noFill/>
                    </a:lnB>
                    <a:solidFill>
                      <a:schemeClr val="accent4">
                        <a:lumMod val="20000"/>
                        <a:lumOff val="80000"/>
                      </a:schemeClr>
                    </a:solidFill>
                  </a:tcPr>
                </a:tc>
                <a:tc hMerge="1" vMerge="1">
                  <a:txBody>
                    <a:bodyPr/>
                    <a:lstStyle/>
                    <a:p>
                      <a:pPr lvl="0" algn="ctr" rtl="0" fontAlgn="ctr"/>
                      <a:endParaRPr lang="en-GB" sz="800" b="0" i="0" u="none" strike="noStrike" dirty="0">
                        <a:solidFill>
                          <a:srgbClr val="000000"/>
                        </a:solidFill>
                        <a:effectLst/>
                        <a:latin typeface="Arial" panose="020B0604020202020204" pitchFamily="34" charset="0"/>
                      </a:endParaRPr>
                    </a:p>
                  </a:txBody>
                  <a:tcPr marL="0" marR="171450" marT="0" marB="0" anchor="ctr">
                    <a:lnL>
                      <a:noFill/>
                    </a:lnL>
                    <a:lnR w="12700" cap="flat" cmpd="sng" algn="ctr">
                      <a:noFill/>
                      <a:prstDash val="solid"/>
                      <a:round/>
                      <a:headEnd type="none" w="med" len="med"/>
                      <a:tailEnd type="none" w="med" len="med"/>
                    </a:lnR>
                    <a:lnT>
                      <a:noFill/>
                    </a:lnT>
                    <a:lnB>
                      <a:noFill/>
                    </a:lnB>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chemeClr val="tx1"/>
                          </a:solidFill>
                          <a:effectLst/>
                          <a:latin typeface="Arial" panose="020B0604020202020204" pitchFamily="34" charset="0"/>
                        </a:rPr>
                        <a:t>1,593,971</a:t>
                      </a:r>
                    </a:p>
                  </a:txBody>
                  <a:tcPr marL="0" marR="0" marT="0" marB="0" anchor="ctr">
                    <a:lnL>
                      <a:noFill/>
                    </a:lnL>
                    <a:lnR w="12700" cap="flat" cmpd="sng" algn="ctr">
                      <a:solidFill>
                        <a:schemeClr val="tx1"/>
                      </a:solidFill>
                      <a:prstDash val="solid"/>
                      <a:round/>
                      <a:headEnd type="none" w="med" len="med"/>
                      <a:tailEnd type="none" w="med" len="med"/>
                    </a:lnR>
                    <a:lnT>
                      <a:noFill/>
                    </a:lnT>
                    <a:lnB>
                      <a:noFill/>
                    </a:lnB>
                    <a:solidFill>
                      <a:srgbClr val="C4F0FF"/>
                    </a:solidFill>
                  </a:tcPr>
                </a:tc>
                <a:extLst>
                  <a:ext uri="{0D108BD9-81ED-4DB2-BD59-A6C34878D82A}">
                    <a16:rowId xmlns:a16="http://schemas.microsoft.com/office/drawing/2014/main" val="10003"/>
                  </a:ext>
                </a:extLst>
              </a:tr>
              <a:tr h="331088">
                <a:tc>
                  <a:txBody>
                    <a:bodyPr/>
                    <a:lstStyle/>
                    <a:p>
                      <a:pPr algn="l" rtl="0" fontAlgn="ctr"/>
                      <a:r>
                        <a:rPr lang="en-US" sz="1000" b="1" i="0" u="none" strike="noStrike" dirty="0">
                          <a:solidFill>
                            <a:srgbClr val="000000"/>
                          </a:solidFill>
                          <a:effectLst/>
                          <a:latin typeface="Arial" panose="020B0604020202020204" pitchFamily="34" charset="0"/>
                        </a:rPr>
                        <a:t>Number of shares and options % of shares outstanding</a:t>
                      </a:r>
                      <a:r>
                        <a:rPr lang="en-US" sz="1000" b="1" i="0" u="none" strike="noStrike" baseline="30000" dirty="0">
                          <a:solidFill>
                            <a:srgbClr val="000000"/>
                          </a:solidFill>
                          <a:effectLst/>
                          <a:latin typeface="Arial" panose="020B0604020202020204" pitchFamily="34" charset="0"/>
                        </a:rPr>
                        <a:t>*</a:t>
                      </a:r>
                      <a:endParaRPr lang="en-US" sz="1000" b="1" i="0" u="none" strike="noStrike" dirty="0">
                        <a:solidFill>
                          <a:srgbClr val="000000"/>
                        </a:solidFill>
                        <a:effectLst/>
                        <a:latin typeface="Arial" panose="020B0604020202020204" pitchFamily="34" charset="0"/>
                      </a:endParaRPr>
                    </a:p>
                  </a:txBody>
                  <a:tcPr marL="36000" marR="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r" rtl="0" fontAlgn="ctr"/>
                      <a:endParaRPr lang="en-GB" sz="1000" b="1"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rtl="0" fontAlgn="ctr"/>
                      <a:endParaRPr lang="en-GB" sz="1000" b="1"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rtl="0" fontAlgn="ctr"/>
                      <a:endParaRPr lang="en-GB" sz="1000" b="1"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rtl="0" fontAlgn="ctr"/>
                      <a:endParaRPr lang="en-GB" sz="1000" b="1" i="0" u="none" strike="noStrike">
                        <a:solidFill>
                          <a:srgbClr val="000000"/>
                        </a:solidFill>
                        <a:effectLst/>
                        <a:latin typeface="Arial" panose="020B0604020202020204" pitchFamily="34" charset="0"/>
                      </a:endParaRPr>
                    </a:p>
                  </a:txBody>
                  <a:tcPr marL="0" marR="0" marT="0" marB="0" anchor="ctr">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GB" sz="1000" b="1" i="0" u="none" strike="noStrike">
                        <a:solidFill>
                          <a:srgbClr val="000000"/>
                        </a:solidFill>
                        <a:effectLst/>
                        <a:latin typeface="Arial" panose="020B0604020202020204" pitchFamily="34" charset="0"/>
                      </a:endParaRPr>
                    </a:p>
                  </a:txBody>
                  <a:tcPr marL="0" marR="0" marT="0" marB="0" anchor="ctr">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000" b="1" i="0" u="none" strike="noStrike" dirty="0">
                          <a:solidFill>
                            <a:srgbClr val="000000"/>
                          </a:solidFill>
                          <a:effectLst/>
                          <a:latin typeface="Arial" panose="020B0604020202020204" pitchFamily="34" charset="0"/>
                        </a:rPr>
                        <a:t>1.8%</a:t>
                      </a:r>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C4F0FF"/>
                    </a:solidFill>
                  </a:tcPr>
                </a:tc>
                <a:extLst>
                  <a:ext uri="{0D108BD9-81ED-4DB2-BD59-A6C34878D82A}">
                    <a16:rowId xmlns:a16="http://schemas.microsoft.com/office/drawing/2014/main" val="10004"/>
                  </a:ext>
                </a:extLst>
              </a:tr>
              <a:tr h="275906">
                <a:tc gridSpan="7">
                  <a:txBody>
                    <a:bodyPr/>
                    <a:lstStyle/>
                    <a:p>
                      <a:pPr algn="l" rtl="0" fontAlgn="t"/>
                      <a:r>
                        <a:rPr lang="en-US" sz="900" b="0" i="0" u="none" strike="noStrike" baseline="30000" dirty="0">
                          <a:solidFill>
                            <a:srgbClr val="000000"/>
                          </a:solidFill>
                          <a:effectLst/>
                          <a:latin typeface="Arial" panose="020B0604020202020204" pitchFamily="34" charset="0"/>
                        </a:rPr>
                        <a:t>*</a:t>
                      </a:r>
                      <a:r>
                        <a:rPr lang="en-US" sz="900" b="0" i="0" u="none" strike="noStrike" dirty="0">
                          <a:solidFill>
                            <a:srgbClr val="000000"/>
                          </a:solidFill>
                          <a:effectLst/>
                          <a:latin typeface="Arial" panose="020B0604020202020204" pitchFamily="34" charset="0"/>
                        </a:rPr>
                        <a:t> Based on 230 million outstanding shares for 2023 LTIP (source: Bloomberg).</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sv-SE"/>
                    </a:p>
                  </a:txBody>
                  <a:tcPr/>
                </a:tc>
                <a:tc hMerge="1">
                  <a:txBody>
                    <a:bodyPr/>
                    <a:lstStyle/>
                    <a:p>
                      <a:endParaRPr lang="sv-SE"/>
                    </a:p>
                  </a:txBody>
                  <a:tcPr/>
                </a:tc>
                <a:tc hMerge="1">
                  <a:txBody>
                    <a:bodyPr/>
                    <a:lstStyle/>
                    <a:p>
                      <a:endParaRPr lang="en-GB"/>
                    </a:p>
                  </a:txBody>
                  <a:tcPr/>
                </a:tc>
                <a:extLst>
                  <a:ext uri="{0D108BD9-81ED-4DB2-BD59-A6C34878D82A}">
                    <a16:rowId xmlns:a16="http://schemas.microsoft.com/office/drawing/2014/main" val="10019"/>
                  </a:ext>
                </a:extLst>
              </a:tr>
            </a:tbl>
          </a:graphicData>
        </a:graphic>
      </p:graphicFrame>
      <p:sp>
        <p:nvSpPr>
          <p:cNvPr id="10" name="TextBox 9">
            <a:extLst>
              <a:ext uri="{FF2B5EF4-FFF2-40B4-BE49-F238E27FC236}">
                <a16:creationId xmlns:a16="http://schemas.microsoft.com/office/drawing/2014/main" id="{0B81E5F1-105B-417B-9656-ECF306666B3F}"/>
              </a:ext>
            </a:extLst>
          </p:cNvPr>
          <p:cNvSpPr txBox="1"/>
          <p:nvPr/>
        </p:nvSpPr>
        <p:spPr>
          <a:xfrm>
            <a:off x="442913" y="5761167"/>
            <a:ext cx="11247120" cy="553998"/>
          </a:xfrm>
          <a:prstGeom prst="rect">
            <a:avLst/>
          </a:prstGeom>
          <a:noFill/>
        </p:spPr>
        <p:txBody>
          <a:bodyPr wrap="square">
            <a:spAutoFit/>
          </a:bodyPr>
          <a:lstStyle/>
          <a:p>
            <a:pPr marL="228600" lvl="3" indent="-228600">
              <a:buAutoNum type="arabicPeriod"/>
            </a:pPr>
            <a:r>
              <a:rPr lang="en-GB" sz="1000" i="1" dirty="0"/>
              <a:t>Assumed share price at grant is SEK 100, and share appreciation of 30% p.a. over 2023-2025.</a:t>
            </a:r>
          </a:p>
          <a:p>
            <a:pPr marL="228600" lvl="3" indent="-228600">
              <a:buFontTx/>
              <a:buAutoNum type="arabicPeriod"/>
            </a:pPr>
            <a:r>
              <a:rPr lang="en-GB" sz="1000" i="1" dirty="0"/>
              <a:t>A lower share price will lead to a larger PSP allocation (and vice versa), but on the other hand a lower share price may also mean that some options will not be exercised.</a:t>
            </a:r>
          </a:p>
          <a:p>
            <a:pPr marL="228600" lvl="3" indent="-228600">
              <a:buFontTx/>
              <a:buAutoNum type="arabicPeriod"/>
            </a:pPr>
            <a:r>
              <a:rPr lang="en-GB" sz="1000" i="1" dirty="0"/>
              <a:t>Assumed share price at grant is SEK 100, warrant value of 8.98%, SEK/£ 12.5, and share appreciation of 30% p.a. over 2023-2025.</a:t>
            </a:r>
          </a:p>
        </p:txBody>
      </p:sp>
    </p:spTree>
    <p:custDataLst>
      <p:tags r:id="rId1"/>
    </p:custDataLst>
    <p:extLst>
      <p:ext uri="{BB962C8B-B14F-4D97-AF65-F5344CB8AC3E}">
        <p14:creationId xmlns:p14="http://schemas.microsoft.com/office/powerpoint/2010/main" val="32610620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T_FOOTER" val="Watermark"/>
  <p:tag name="TAGPREFIX" val="WT_"/>
  <p:tag name="WT_TEMPLATENAME" val="WTW.pptx"/>
  <p:tag name="WT_CREATEDATE" val="14 March 2017"/>
  <p:tag name="WT_DPI" val=""/>
</p:tagLst>
</file>

<file path=ppt/tags/tag2.xml><?xml version="1.0" encoding="utf-8"?>
<p:tagLst xmlns:a="http://schemas.openxmlformats.org/drawingml/2006/main" xmlns:r="http://schemas.openxmlformats.org/officeDocument/2006/relationships" xmlns:p="http://schemas.openxmlformats.org/presentationml/2006/main">
  <p:tag name="WT_DIALOGNAME" val=""/>
  <p:tag name="WT_SHORTNAME" val=""/>
  <p:tag name="WT_ASSOCIATEDSLIDES" val=""/>
  <p:tag name="WT_INNEWPRESENTATION" val="YES"/>
  <p:tag name="WT_ONINSERTSLIDEDLG" val="NO"/>
</p:tagLst>
</file>

<file path=ppt/tags/tag3.xml><?xml version="1.0" encoding="utf-8"?>
<p:tagLst xmlns:a="http://schemas.openxmlformats.org/drawingml/2006/main" xmlns:r="http://schemas.openxmlformats.org/officeDocument/2006/relationships" xmlns:p="http://schemas.openxmlformats.org/presentationml/2006/main">
  <p:tag name="WT_DELETETEXT" val="NO"/>
</p:tagLst>
</file>

<file path=ppt/tags/tag4.xml><?xml version="1.0" encoding="utf-8"?>
<p:tagLst xmlns:a="http://schemas.openxmlformats.org/drawingml/2006/main" xmlns:r="http://schemas.openxmlformats.org/officeDocument/2006/relationships" xmlns:p="http://schemas.openxmlformats.org/presentationml/2006/main">
  <p:tag name="WT_DIALOGNAME" val=""/>
  <p:tag name="WT_SHORTNAME" val=""/>
  <p:tag name="WT_ASSOCIATEDSLIDES" val=""/>
  <p:tag name="WT_INNEWPRESENTATION" val="YES"/>
  <p:tag name="WT_ONINSERTSLIDEDLG" val="NO"/>
</p:tagLst>
</file>

<file path=ppt/tags/tag5.xml><?xml version="1.0" encoding="utf-8"?>
<p:tagLst xmlns:a="http://schemas.openxmlformats.org/drawingml/2006/main" xmlns:r="http://schemas.openxmlformats.org/officeDocument/2006/relationships" xmlns:p="http://schemas.openxmlformats.org/presentationml/2006/main">
  <p:tag name="WT_DIALOGNAME" val=""/>
  <p:tag name="WT_SHORTNAME" val=""/>
  <p:tag name="WT_ASSOCIATEDSLIDES" val=""/>
  <p:tag name="WT_INNEWPRESENTATION" val="YES"/>
  <p:tag name="WT_ONINSERTSLIDEDLG" val="NO"/>
</p:tagLst>
</file>

<file path=ppt/tags/tag6.xml><?xml version="1.0" encoding="utf-8"?>
<p:tagLst xmlns:a="http://schemas.openxmlformats.org/drawingml/2006/main" xmlns:r="http://schemas.openxmlformats.org/officeDocument/2006/relationships" xmlns:p="http://schemas.openxmlformats.org/presentationml/2006/main">
  <p:tag name="WT_DELETETEXT" val="NO"/>
</p:tagLst>
</file>

<file path=ppt/theme/theme1.xml><?xml version="1.0" encoding="utf-8"?>
<a:theme xmlns:a="http://schemas.openxmlformats.org/drawingml/2006/main" name="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wtw_Interim_PPT_16x9_template_Jan 2022.potx" id="{E00598A2-D925-433E-8939-35160324BC47}" vid="{2037796B-0968-40B2-BC74-4F9776E851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TCT_WorkReviewComments xmlns="e3af3928-72d3-4b8a-b86b-2250b2499d03" xsi:nil="true"/>
    <TCT_SeniorPeerReviewerRequired xmlns="e3af3928-72d3-4b8a-b86b-2250b2499d03">false</TCT_SeniorPeerReviewerRequired>
    <TCT_SeniorPeerReviewApprovalDate xmlns="e3af3928-72d3-4b8a-b86b-2250b2499d03" xsi:nil="true"/>
    <TCT_PersonalHealthInformation xmlns="e3af3928-72d3-4b8a-b86b-2250b2499d03">No</TCT_PersonalHealthInformation>
    <TCT_EditorialReviewerRequired xmlns="e3af3928-72d3-4b8a-b86b-2250b2499d03">false</TCT_EditorialReviewerRequired>
    <TCT_ProjectPhase xmlns="e3af3928-72d3-4b8a-b86b-2250b2499d03" xsi:nil="true"/>
    <TCT_ConsultingReviewApprovalDate xmlns="e3af3928-72d3-4b8a-b86b-2250b2499d03" xsi:nil="true"/>
    <TCT_TechnicalReviewApprovalDate xmlns="e3af3928-72d3-4b8a-b86b-2250b2499d03" xsi:nil="true"/>
    <TCT_TechnicalReviewerRequired xmlns="e3af3928-72d3-4b8a-b86b-2250b2499d03">false</TCT_TechnicalReviewerRequired>
    <TCT_PersonallyIdentifiableInformation xmlns="e3af3928-72d3-4b8a-b86b-2250b2499d03">No</TCT_PersonallyIdentifiableInformation>
    <TCT_PreparedDate xmlns="e3af3928-72d3-4b8a-b86b-2250b2499d03" xsi:nil="true"/>
    <TCT_WorkDocumentReviewStatus xmlns="e3af3928-72d3-4b8a-b86b-2250b2499d03" xsi:nil="true"/>
    <TCT_PreparedByRequired xmlns="e3af3928-72d3-4b8a-b86b-2250b2499d03">false</TCT_PreparedByRequired>
    <TCT_ConsultingReviewerRequired xmlns="e3af3928-72d3-4b8a-b86b-2250b2499d03">false</TCT_ConsultingReviewerRequired>
    <TCT_EditorialReviewApprovalDate xmlns="e3af3928-72d3-4b8a-b86b-2250b2499d03" xsi:nil="true"/>
    <TCT_ConsultingReviewer xmlns="e3af3928-72d3-4b8a-b86b-2250b2499d03">
      <UserInfo>
        <DisplayName/>
        <AccountId xsi:nil="true"/>
        <AccountType/>
      </UserInfo>
    </TCT_ConsultingReviewer>
    <TCT_EditorialReviewer xmlns="e3af3928-72d3-4b8a-b86b-2250b2499d03">
      <UserInfo>
        <DisplayName/>
        <AccountId xsi:nil="true"/>
        <AccountType/>
      </UserInfo>
    </TCT_EditorialReviewer>
    <TCT_ClientSpecialtyCode xmlns="e3af3928-72d3-4b8a-b86b-2250b2499d03">1004824</TCT_ClientSpecialtyCode>
    <TCT_PreparedBy xmlns="e3af3928-72d3-4b8a-b86b-2250b2499d03">
      <UserInfo>
        <DisplayName/>
        <AccountId xsi:nil="true"/>
        <AccountType/>
      </UserInfo>
    </TCT_PreparedBy>
    <TCT_TechnicalReviewer xmlns="e3af3928-72d3-4b8a-b86b-2250b2499d03">
      <UserInfo>
        <DisplayName/>
        <AccountId xsi:nil="true"/>
        <AccountType/>
      </UserInfo>
    </TCT_TechnicalReviewer>
    <TCT_ClientSpecialty xmlns="e3af3928-72d3-4b8a-b86b-2250b2499d03">Kindred (London) Limited</TCT_ClientSpecialty>
    <TCT_SeniorPeerReviewer xmlns="e3af3928-72d3-4b8a-b86b-2250b2499d03">
      <UserInfo>
        <DisplayName/>
        <AccountId xsi:nil="true"/>
        <AccountType/>
      </UserInfo>
    </TCT_SeniorPeerReviewer>
    <_dlc_Exempt xmlns="http://schemas.microsoft.com/sharepoint/v3">false</_dlc_Exempt>
    <_dlc_ExpireDateSaved xmlns="http://schemas.microsoft.com/sharepoint/v3" xsi:nil="true"/>
    <_dlc_ExpireDate xmlns="http://schemas.microsoft.com/sharepoint/v3">2025-02-27T16:55:03+00:00</_dlc_ExpireDate>
    <SharedWithUsers xmlns="7d4c8e1d-8ac7-4872-aea0-f3772cb8a276">
      <UserInfo>
        <DisplayName>Holmberg, Sofia (Stockholm)</DisplayName>
        <AccountId>20</AccountId>
        <AccountType/>
      </UserInfo>
    </SharedWithUsers>
  </documentManagement>
</p:properties>
</file>

<file path=customXml/item2.xml><?xml version="1.0" encoding="utf-8"?>
<?mso-contentType ?>
<p:Policy xmlns:p="office.server.policy" id="" local="true">
  <p:Name>TCT Client Project Document</p:Name>
  <p:Description/>
  <p:Statement/>
  <p:PolicyItems>
    <p:PolicyItem featureId="Microsoft.Office.RecordsManagement.PolicyFeatures.Expiration" staticId="0x010100725E60EF2E824CBB9F9F6219DD094B09A1B2C2D1|-122337073" UniqueId="f2ab5f73-76ad-451e-a107-31c194aa3081">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2</number>
                  <property>Modified</property>
                  <propertyId>28cf69c5-fa48-462a-b5cd-27b6f9d2bd5f</propertyId>
                  <period>years</period>
                </formula>
                <action type="action" id="Microsoft.Office.RecordsManagement.PolicyFeatures.Expiration.Action.DeletePreviousVersions"/>
              </data>
            </stages>
          </Schedule>
        </Schedules>
      </p:CustomData>
    </p:PolicyItem>
  </p:PolicyItems>
</p:Policy>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TCT Client Project Document" ma:contentTypeID="0x010100725E60EF2E824CBB9F9F6219DD094B09A1B2C2D10055DCF16B6EBCAA4AA0CC6D59116E9F94" ma:contentTypeVersion="45" ma:contentTypeDescription="Create a new document." ma:contentTypeScope="" ma:versionID="ca3b7262467a7e1938b7fbe1dd07d7f9">
  <xsd:schema xmlns:xsd="http://www.w3.org/2001/XMLSchema" xmlns:xs="http://www.w3.org/2001/XMLSchema" xmlns:p="http://schemas.microsoft.com/office/2006/metadata/properties" xmlns:ns1="http://schemas.microsoft.com/sharepoint/v3" xmlns:ns2="e3af3928-72d3-4b8a-b86b-2250b2499d03" xmlns:ns3="46a907c1-ec15-46ef-a663-53f31064a1af" xmlns:ns4="7d4c8e1d-8ac7-4872-aea0-f3772cb8a276" targetNamespace="http://schemas.microsoft.com/office/2006/metadata/properties" ma:root="true" ma:fieldsID="00cb8e50ff5e855293bb85c14136c8d2" ns1:_="" ns2:_="" ns3:_="" ns4:_="">
    <xsd:import namespace="http://schemas.microsoft.com/sharepoint/v3"/>
    <xsd:import namespace="e3af3928-72d3-4b8a-b86b-2250b2499d03"/>
    <xsd:import namespace="46a907c1-ec15-46ef-a663-53f31064a1af"/>
    <xsd:import namespace="7d4c8e1d-8ac7-4872-aea0-f3772cb8a276"/>
    <xsd:element name="properties">
      <xsd:complexType>
        <xsd:sequence>
          <xsd:element name="documentManagement">
            <xsd:complexType>
              <xsd:all>
                <xsd:element ref="ns2:TCT_PersonallyIdentifiableInformation" minOccurs="0"/>
                <xsd:element ref="ns2:TCT_PersonalHealthInformation" minOccurs="0"/>
                <xsd:element ref="ns2:TCT_ClientSpecialty" minOccurs="0"/>
                <xsd:element ref="ns2:TCT_ClientSpecialtyCode" minOccurs="0"/>
                <xsd:element ref="ns2:TCT_WorkDocumentReviewStatus" minOccurs="0"/>
                <xsd:element ref="ns2:TCT_PreparedBy" minOccurs="0"/>
                <xsd:element ref="ns2:TCT_PreparedDate" minOccurs="0"/>
                <xsd:element ref="ns2:TCT_PreparedByRequired" minOccurs="0"/>
                <xsd:element ref="ns2:TCT_TechnicalReviewer" minOccurs="0"/>
                <xsd:element ref="ns2:TCT_TechnicalReviewApprovalDate" minOccurs="0"/>
                <xsd:element ref="ns2:TCT_TechnicalReviewerRequired" minOccurs="0"/>
                <xsd:element ref="ns2:TCT_WorkReviewComments" minOccurs="0"/>
                <xsd:element ref="ns2:TCT_ConsultingReviewer" minOccurs="0"/>
                <xsd:element ref="ns2:TCT_ConsultingReviewApprovalDate" minOccurs="0"/>
                <xsd:element ref="ns2:TCT_ConsultingReviewerRequired" minOccurs="0"/>
                <xsd:element ref="ns2:TCT_EditorialReviewer" minOccurs="0"/>
                <xsd:element ref="ns2:TCT_EditorialReviewApprovalDate" minOccurs="0"/>
                <xsd:element ref="ns2:TCT_EditorialReviewerRequired" minOccurs="0"/>
                <xsd:element ref="ns2:TCT_SeniorPeerReviewer" minOccurs="0"/>
                <xsd:element ref="ns2:TCT_SeniorPeerReviewApprovalDate" minOccurs="0"/>
                <xsd:element ref="ns2:TCT_SeniorPeerReviewerRequired" minOccurs="0"/>
                <xsd:element ref="ns1:_dlc_Exempt" minOccurs="0"/>
                <xsd:element ref="ns1:_dlc_ExpireDateSaved" minOccurs="0"/>
                <xsd:element ref="ns1:_dlc_ExpireDate" minOccurs="0"/>
                <xsd:element ref="ns2:TCT_ProjectPhase" minOccurs="0"/>
                <xsd:element ref="ns3:MediaServiceFastMetadata" minOccurs="0"/>
                <xsd:element ref="ns3:MediaServiceMetadata"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9" nillable="true" ma:displayName="Exempt from Policy" ma:hidden="true" ma:internalName="_dlc_Exempt" ma:readOnly="true">
      <xsd:simpleType>
        <xsd:restriction base="dms:Unknown"/>
      </xsd:simpleType>
    </xsd:element>
    <xsd:element name="_dlc_ExpireDateSaved" ma:index="30" nillable="true" ma:displayName="Original Expiration Date" ma:hidden="true" ma:internalName="_dlc_ExpireDateSaved" ma:readOnly="true">
      <xsd:simpleType>
        <xsd:restriction base="dms:DateTime"/>
      </xsd:simpleType>
    </xsd:element>
    <xsd:element name="_dlc_ExpireDate" ma:index="31" nillable="true" ma:displayName="Expiration Date"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3af3928-72d3-4b8a-b86b-2250b2499d03" elementFormDefault="qualified">
    <xsd:import namespace="http://schemas.microsoft.com/office/2006/documentManagement/types"/>
    <xsd:import namespace="http://schemas.microsoft.com/office/infopath/2007/PartnerControls"/>
    <xsd:element name="TCT_PersonallyIdentifiableInformation" ma:index="8" nillable="true" ma:displayName="PII" ma:default="No" ma:description="Any data about an identifiable individual (such as date of birth or unique ID number)" ma:internalName="TCT_PersonallyIdentifiableInformation">
      <xsd:simpleType>
        <xsd:restriction base="dms:Choice">
          <xsd:enumeration value="Yes"/>
          <xsd:enumeration value="No"/>
        </xsd:restriction>
      </xsd:simpleType>
    </xsd:element>
    <xsd:element name="TCT_PersonalHealthInformation" ma:index="9" nillable="true" ma:displayName="PHI(US Only)" ma:default="No" ma:description="For US Projects Only.  Any information from a covered entity about health, coverage, benefits, or payments that can be linked to a specific individual. For details, please see the FAQ section within the Resources site" ma:internalName="TCT_PersonalHealthInformation">
      <xsd:simpleType>
        <xsd:restriction base="dms:Choice">
          <xsd:enumeration value="Yes"/>
          <xsd:enumeration value="No"/>
        </xsd:restriction>
      </xsd:simpleType>
    </xsd:element>
    <xsd:element name="TCT_ClientSpecialty" ma:index="10" nillable="true" ma:displayName="Client/Specialty" ma:internalName="TCT_ClientSpecialty">
      <xsd:simpleType>
        <xsd:restriction base="dms:Text"/>
      </xsd:simpleType>
    </xsd:element>
    <xsd:element name="TCT_ClientSpecialtyCode" ma:index="11" nillable="true" ma:displayName="Client/Specialty Code" ma:internalName="TCT_ClientSpecialtyCode">
      <xsd:simpleType>
        <xsd:restriction base="dms:Text"/>
      </xsd:simpleType>
    </xsd:element>
    <xsd:element name="TCT_WorkDocumentReviewStatus" ma:index="12" nillable="true" ma:displayName="WR Required?" ma:internalName="TCT_WorkDocumentReviewStatus">
      <xsd:simpleType>
        <xsd:restriction base="dms:Choice">
          <xsd:enumeration value="Yes"/>
          <xsd:enumeration value="No"/>
        </xsd:restriction>
      </xsd:simpleType>
    </xsd:element>
    <xsd:element name="TCT_PreparedBy" ma:index="13" nillable="true" ma:displayName="Doer" ma:internalName="TCT_PreparedBy"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CT_PreparedDate" ma:index="14" nillable="true" ma:displayName="Doer Date" ma:format="DateOnly" ma:internalName="TCT_PreparedDate">
      <xsd:simpleType>
        <xsd:restriction base="dms:DateTime"/>
      </xsd:simpleType>
    </xsd:element>
    <xsd:element name="TCT_PreparedByRequired" ma:index="15" nillable="true" ma:displayName="Doer Not Req" ma:internalName="TCT_PreparedByRequired">
      <xsd:simpleType>
        <xsd:restriction base="dms:Boolean"/>
      </xsd:simpleType>
    </xsd:element>
    <xsd:element name="TCT_TechnicalReviewer" ma:index="16" nillable="true" ma:displayName="TR" ma:internalName="TCT_TechnicalReview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CT_TechnicalReviewApprovalDate" ma:index="17" nillable="true" ma:displayName="TR Date" ma:format="DateOnly" ma:internalName="TCT_TechnicalReviewApprovalDate">
      <xsd:simpleType>
        <xsd:restriction base="dms:DateTime"/>
      </xsd:simpleType>
    </xsd:element>
    <xsd:element name="TCT_TechnicalReviewerRequired" ma:index="18" nillable="true" ma:displayName="TR Not Req" ma:internalName="TCT_TechnicalReviewerRequired">
      <xsd:simpleType>
        <xsd:restriction base="dms:Boolean"/>
      </xsd:simpleType>
    </xsd:element>
    <xsd:element name="TCT_WorkReviewComments" ma:index="19" nillable="true" ma:displayName="WR Comments" ma:internalName="TCT_WorkReviewComments">
      <xsd:simpleType>
        <xsd:restriction base="dms:Note">
          <xsd:maxLength value="255"/>
        </xsd:restriction>
      </xsd:simpleType>
    </xsd:element>
    <xsd:element name="TCT_ConsultingReviewer" ma:index="20" nillable="true" ma:displayName="CR" ma:internalName="TCT_ConsultingReview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CT_ConsultingReviewApprovalDate" ma:index="21" nillable="true" ma:displayName="CR Date" ma:format="DateOnly" ma:internalName="TCT_ConsultingReviewApprovalDate">
      <xsd:simpleType>
        <xsd:restriction base="dms:DateTime"/>
      </xsd:simpleType>
    </xsd:element>
    <xsd:element name="TCT_ConsultingReviewerRequired" ma:index="22" nillable="true" ma:displayName="CR Not Req" ma:internalName="TCT_ConsultingReviewerRequired">
      <xsd:simpleType>
        <xsd:restriction base="dms:Boolean"/>
      </xsd:simpleType>
    </xsd:element>
    <xsd:element name="TCT_EditorialReviewer" ma:index="23" nillable="true" ma:displayName="ER" ma:internalName="TCT_EditorialReview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CT_EditorialReviewApprovalDate" ma:index="24" nillable="true" ma:displayName="ER Date" ma:format="DateOnly" ma:internalName="TCT_EditorialReviewApprovalDate">
      <xsd:simpleType>
        <xsd:restriction base="dms:DateTime"/>
      </xsd:simpleType>
    </xsd:element>
    <xsd:element name="TCT_EditorialReviewerRequired" ma:index="25" nillable="true" ma:displayName="ER Not Req" ma:internalName="TCT_EditorialReviewerRequired">
      <xsd:simpleType>
        <xsd:restriction base="dms:Boolean"/>
      </xsd:simpleType>
    </xsd:element>
    <xsd:element name="TCT_SeniorPeerReviewer" ma:index="26" nillable="true" ma:displayName="SPR" ma:internalName="TCT_SeniorPeerReview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CT_SeniorPeerReviewApprovalDate" ma:index="27" nillable="true" ma:displayName="SPR Date" ma:format="DateOnly" ma:internalName="TCT_SeniorPeerReviewApprovalDate">
      <xsd:simpleType>
        <xsd:restriction base="dms:DateTime"/>
      </xsd:simpleType>
    </xsd:element>
    <xsd:element name="TCT_SeniorPeerReviewerRequired" ma:index="28" nillable="true" ma:displayName="SPR Not Req" ma:internalName="TCT_SeniorPeerReviewerRequired">
      <xsd:simpleType>
        <xsd:restriction base="dms:Boolean"/>
      </xsd:simpleType>
    </xsd:element>
    <xsd:element name="TCT_ProjectPhase" ma:index="32" nillable="true" ma:displayName="Project Phase" ma:format="Dropdown" ma:internalName="TCT_ProjectPhase">
      <xsd:simpleType>
        <xsd:restriction base="dms:Choice">
          <xsd:enumeration value="Pursue"/>
          <xsd:enumeration value="Plan, incl. Project Mgmt"/>
          <xsd:enumeration value="Deliver - Data"/>
          <xsd:enumeration value="Deliver - Internal Work"/>
          <xsd:enumeration value="Deliver - Deliverables"/>
          <xsd:enumeration value="Assess and Close"/>
        </xsd:restriction>
      </xsd:simpleType>
    </xsd:element>
  </xsd:schema>
  <xsd:schema xmlns:xsd="http://www.w3.org/2001/XMLSchema" xmlns:xs="http://www.w3.org/2001/XMLSchema" xmlns:dms="http://schemas.microsoft.com/office/2006/documentManagement/types" xmlns:pc="http://schemas.microsoft.com/office/infopath/2007/PartnerControls" targetNamespace="46a907c1-ec15-46ef-a663-53f31064a1af" elementFormDefault="qualified">
    <xsd:import namespace="http://schemas.microsoft.com/office/2006/documentManagement/types"/>
    <xsd:import namespace="http://schemas.microsoft.com/office/infopath/2007/PartnerControls"/>
    <xsd:element name="MediaServiceFastMetadata" ma:index="33" nillable="true" ma:displayName="MediaServiceFastMetadata" ma:hidden="true" ma:internalName="MediaServiceFastMetadata" ma:readOnly="true">
      <xsd:simpleType>
        <xsd:restriction base="dms:Note"/>
      </xsd:simpleType>
    </xsd:element>
    <xsd:element name="MediaServiceMetadata" ma:index="34" nillable="true" ma:displayName="MediaServiceMetadata" ma:hidden="true" ma:internalName="MediaService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4c8e1d-8ac7-4872-aea0-f3772cb8a276" elementFormDefault="qualified">
    <xsd:import namespace="http://schemas.microsoft.com/office/2006/documentManagement/types"/>
    <xsd:import namespace="http://schemas.microsoft.com/office/infopath/2007/PartnerControls"/>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5d639306-5220-4f62-8b39-d9a537361609" ContentTypeId="0x010100725E60EF2E824CBB9F9F6219DD094B09A1B2C2D1" PreviousValue="false"/>
</file>

<file path=customXml/item6.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spe:Receivers>
</file>

<file path=customXml/itemProps1.xml><?xml version="1.0" encoding="utf-8"?>
<ds:datastoreItem xmlns:ds="http://schemas.openxmlformats.org/officeDocument/2006/customXml" ds:itemID="{F18CC1CB-B384-4DE9-BFD2-8CECF5F60364}">
  <ds:schemaRefs>
    <ds:schemaRef ds:uri="http://schemas.microsoft.com/office/infopath/2007/PartnerControls"/>
    <ds:schemaRef ds:uri="e3af3928-72d3-4b8a-b86b-2250b2499d03"/>
    <ds:schemaRef ds:uri="http://purl.org/dc/terms/"/>
    <ds:schemaRef ds:uri="http://schemas.microsoft.com/office/2006/documentManagement/types"/>
    <ds:schemaRef ds:uri="http://schemas.microsoft.com/sharepoint/v3"/>
    <ds:schemaRef ds:uri="7d4c8e1d-8ac7-4872-aea0-f3772cb8a276"/>
    <ds:schemaRef ds:uri="http://purl.org/dc/elements/1.1/"/>
    <ds:schemaRef ds:uri="http://schemas.openxmlformats.org/package/2006/metadata/core-properties"/>
    <ds:schemaRef ds:uri="http://schemas.microsoft.com/office/2006/metadata/properties"/>
    <ds:schemaRef ds:uri="46a907c1-ec15-46ef-a663-53f31064a1af"/>
    <ds:schemaRef ds:uri="http://www.w3.org/XML/1998/namespace"/>
    <ds:schemaRef ds:uri="http://purl.org/dc/dcmitype/"/>
  </ds:schemaRefs>
</ds:datastoreItem>
</file>

<file path=customXml/itemProps2.xml><?xml version="1.0" encoding="utf-8"?>
<ds:datastoreItem xmlns:ds="http://schemas.openxmlformats.org/officeDocument/2006/customXml" ds:itemID="{419C2F6C-4563-44B6-BAF6-0FAD00AE8DA9}">
  <ds:schemaRefs>
    <ds:schemaRef ds:uri="office.server.policy"/>
  </ds:schemaRefs>
</ds:datastoreItem>
</file>

<file path=customXml/itemProps3.xml><?xml version="1.0" encoding="utf-8"?>
<ds:datastoreItem xmlns:ds="http://schemas.openxmlformats.org/officeDocument/2006/customXml" ds:itemID="{3F1153B9-FE32-4C23-A98F-FFF076FE3DEC}">
  <ds:schemaRefs>
    <ds:schemaRef ds:uri="http://schemas.microsoft.com/sharepoint/v3/contenttype/forms"/>
  </ds:schemaRefs>
</ds:datastoreItem>
</file>

<file path=customXml/itemProps4.xml><?xml version="1.0" encoding="utf-8"?>
<ds:datastoreItem xmlns:ds="http://schemas.openxmlformats.org/officeDocument/2006/customXml" ds:itemID="{1BD46EED-C059-4A2E-8475-828DDD2DA77E}">
  <ds:schemaRefs>
    <ds:schemaRef ds:uri="46a907c1-ec15-46ef-a663-53f31064a1af"/>
    <ds:schemaRef ds:uri="7d4c8e1d-8ac7-4872-aea0-f3772cb8a276"/>
    <ds:schemaRef ds:uri="e3af3928-72d3-4b8a-b86b-2250b2499d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AF545F40-792B-4382-AD68-46C9AAE595D8}">
  <ds:schemaRefs>
    <ds:schemaRef ds:uri="Microsoft.SharePoint.Taxonomy.ContentTypeSync"/>
  </ds:schemaRefs>
</ds:datastoreItem>
</file>

<file path=customXml/itemProps6.xml><?xml version="1.0" encoding="utf-8"?>
<ds:datastoreItem xmlns:ds="http://schemas.openxmlformats.org/officeDocument/2006/customXml" ds:itemID="{5D53AE8C-591C-4ECB-A8DF-6D82586FC6D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2022-03-03_Kindered_2022 Stock Option Plan_SH</Template>
  <TotalTime>305</TotalTime>
  <Words>660</Words>
  <Application>Microsoft Office PowerPoint</Application>
  <PresentationFormat>Widescreen</PresentationFormat>
  <Paragraphs>107</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Times New Roman</vt:lpstr>
      <vt:lpstr>Wingdings</vt:lpstr>
      <vt:lpstr>WTW</vt:lpstr>
      <vt:lpstr>Kindred </vt:lpstr>
      <vt:lpstr>2022 Kindred Long-Term Incentive (LTI) Plans</vt:lpstr>
      <vt:lpstr>2023 Kindred Performance Share Plan </vt:lpstr>
      <vt:lpstr>2022 Kindred LTIP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Holmberg, Sofia (Stockholm)</dc:creator>
  <cp:lastModifiedBy>Nick Lawry</cp:lastModifiedBy>
  <cp:revision>2</cp:revision>
  <dcterms:created xsi:type="dcterms:W3CDTF">2022-03-03T09:24:23Z</dcterms:created>
  <dcterms:modified xsi:type="dcterms:W3CDTF">2023-02-27T18:53:08Z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0x010100725E60EF2E824CBB9F9F6219DD094B09A1B2C2D10055DCF16B6EBCAA4AA0CC6D59116E9F94</vt:lpwstr>
  </property>
  <property fmtid="{D5CDD505-2E9C-101B-9397-08002B2CF9AE}" pid="3" name="MSIP_Label_d347b247-e90e-43a3-9d7b-004f14ae6873_Enabled">
    <vt:lpwstr>true</vt:lpwstr>
  </property>
  <property fmtid="{D5CDD505-2E9C-101B-9397-08002B2CF9AE}" pid="4" name="MSIP_Label_d347b247-e90e-43a3-9d7b-004f14ae6873_SetDate">
    <vt:lpwstr>2021-12-22T20:17:30Z</vt:lpwstr>
  </property>
  <property fmtid="{D5CDD505-2E9C-101B-9397-08002B2CF9AE}" pid="5" name="MSIP_Label_d347b247-e90e-43a3-9d7b-004f14ae6873_Method">
    <vt:lpwstr>Standard</vt:lpwstr>
  </property>
  <property fmtid="{D5CDD505-2E9C-101B-9397-08002B2CF9AE}" pid="6" name="MSIP_Label_d347b247-e90e-43a3-9d7b-004f14ae6873_Name">
    <vt:lpwstr>d347b247-e90e-43a3-9d7b-004f14ae6873</vt:lpwstr>
  </property>
  <property fmtid="{D5CDD505-2E9C-101B-9397-08002B2CF9AE}" pid="7" name="MSIP_Label_d347b247-e90e-43a3-9d7b-004f14ae6873_SiteId">
    <vt:lpwstr>76e3921f-489b-4b7e-9547-9ea297add9b5</vt:lpwstr>
  </property>
  <property fmtid="{D5CDD505-2E9C-101B-9397-08002B2CF9AE}" pid="8" name="MSIP_Label_d347b247-e90e-43a3-9d7b-004f14ae6873_ActionId">
    <vt:lpwstr>be2dd048-82a1-4264-9c80-0f97e893d555</vt:lpwstr>
  </property>
  <property fmtid="{D5CDD505-2E9C-101B-9397-08002B2CF9AE}" pid="9" name="MSIP_Label_d347b247-e90e-43a3-9d7b-004f14ae6873_ContentBits">
    <vt:lpwstr>0</vt:lpwstr>
  </property>
  <property fmtid="{D5CDD505-2E9C-101B-9397-08002B2CF9AE}" pid="10" name="_dlc_policyId">
    <vt:lpwstr>0x010100725E60EF2E824CBB9F9F6219DD094B09A1B2C2D1|-122337073</vt:lpwstr>
  </property>
  <property fmtid="{D5CDD505-2E9C-101B-9397-08002B2CF9AE}" pid="11" name="ItemRetentionFormula">
    <vt:lpwstr>&lt;formula id="Microsoft.Office.RecordsManagement.PolicyFeatures.Expiration.Formula.BuiltIn"&gt;&lt;number&gt;2&lt;/number&gt;&lt;property&gt;Modified&lt;/property&gt;&lt;propertyId&gt;28cf69c5-fa48-462a-b5cd-27b6f9d2bd5f&lt;/propertyId&gt;&lt;period&gt;years&lt;/period&gt;&lt;/formula&gt;</vt:lpwstr>
  </property>
  <property fmtid="{D5CDD505-2E9C-101B-9397-08002B2CF9AE}" pid="12" name="SharedWithUsers">
    <vt:lpwstr>20;#Holmberg, Sofia (Stockholm)</vt:lpwstr>
  </property>
  <property fmtid="{D5CDD505-2E9C-101B-9397-08002B2CF9AE}" pid="13" name="Order">
    <vt:r8>2031300</vt:r8>
  </property>
  <property fmtid="{D5CDD505-2E9C-101B-9397-08002B2CF9AE}" pid="14" name="xd_ProgID">
    <vt:lpwstr/>
  </property>
  <property fmtid="{D5CDD505-2E9C-101B-9397-08002B2CF9AE}" pid="15" name="TCT_From">
    <vt:lpwstr/>
  </property>
  <property fmtid="{D5CDD505-2E9C-101B-9397-08002B2CF9AE}" pid="16" name="ComplianceAssetId">
    <vt:lpwstr/>
  </property>
  <property fmtid="{D5CDD505-2E9C-101B-9397-08002B2CF9AE}" pid="17" name="TemplateUrl">
    <vt:lpwstr/>
  </property>
  <property fmtid="{D5CDD505-2E9C-101B-9397-08002B2CF9AE}" pid="18" name="TCT_To">
    <vt:lpwstr/>
  </property>
  <property fmtid="{D5CDD505-2E9C-101B-9397-08002B2CF9AE}" pid="19" name="_ExtendedDescription">
    <vt:lpwstr/>
  </property>
  <property fmtid="{D5CDD505-2E9C-101B-9397-08002B2CF9AE}" pid="20" name="TCT_Attachment">
    <vt:bool>false</vt:bool>
  </property>
  <property fmtid="{D5CDD505-2E9C-101B-9397-08002B2CF9AE}" pid="21" name="TriggerFlowInfo">
    <vt:lpwstr/>
  </property>
  <property fmtid="{D5CDD505-2E9C-101B-9397-08002B2CF9AE}" pid="22" name="TCT_Bcc">
    <vt:lpwstr/>
  </property>
  <property fmtid="{D5CDD505-2E9C-101B-9397-08002B2CF9AE}" pid="23" name="TCT_Cc">
    <vt:lpwstr/>
  </property>
  <property fmtid="{D5CDD505-2E9C-101B-9397-08002B2CF9AE}" pid="24" name="TCT_Email_Subject">
    <vt:lpwstr/>
  </property>
  <property fmtid="{D5CDD505-2E9C-101B-9397-08002B2CF9AE}" pid="25" name="xd_Signature">
    <vt:bool>false</vt:bool>
  </property>
  <property fmtid="{D5CDD505-2E9C-101B-9397-08002B2CF9AE}" pid="26" name="MSIP_Label_8a08e6e4-19b6-4e86-aec1-4f646e9af3c7_Enabled">
    <vt:lpwstr>true</vt:lpwstr>
  </property>
  <property fmtid="{D5CDD505-2E9C-101B-9397-08002B2CF9AE}" pid="27" name="MSIP_Label_8a08e6e4-19b6-4e86-aec1-4f646e9af3c7_SetDate">
    <vt:lpwstr>2023-02-27T18:53:07Z</vt:lpwstr>
  </property>
  <property fmtid="{D5CDD505-2E9C-101B-9397-08002B2CF9AE}" pid="28" name="MSIP_Label_8a08e6e4-19b6-4e86-aec1-4f646e9af3c7_Method">
    <vt:lpwstr>Standard</vt:lpwstr>
  </property>
  <property fmtid="{D5CDD505-2E9C-101B-9397-08002B2CF9AE}" pid="29" name="MSIP_Label_8a08e6e4-19b6-4e86-aec1-4f646e9af3c7_Name">
    <vt:lpwstr>General</vt:lpwstr>
  </property>
  <property fmtid="{D5CDD505-2E9C-101B-9397-08002B2CF9AE}" pid="30" name="MSIP_Label_8a08e6e4-19b6-4e86-aec1-4f646e9af3c7_SiteId">
    <vt:lpwstr>82ff090d-4ac0-439f-834a-0c3f3d5f33ce</vt:lpwstr>
  </property>
  <property fmtid="{D5CDD505-2E9C-101B-9397-08002B2CF9AE}" pid="31" name="MSIP_Label_8a08e6e4-19b6-4e86-aec1-4f646e9af3c7_ActionId">
    <vt:lpwstr>8a6cdb80-4a84-4f85-9351-42f347f65a20</vt:lpwstr>
  </property>
  <property fmtid="{D5CDD505-2E9C-101B-9397-08002B2CF9AE}" pid="32" name="MSIP_Label_8a08e6e4-19b6-4e86-aec1-4f646e9af3c7_ContentBits">
    <vt:lpwstr>2</vt:lpwstr>
  </property>
</Properties>
</file>